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uz1" initials="A" lastIdx="2" clrIdx="0">
    <p:extLst>
      <p:ext uri="{19B8F6BF-5375-455C-9EA6-DF929625EA0E}">
        <p15:presenceInfo xmlns:p15="http://schemas.microsoft.com/office/powerpoint/2012/main" userId="Angeluz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8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3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78154-03B5-451E-ACD6-9C9891A79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3" b="2155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1AD51C-8253-453A-A623-170FE8D0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3" y="3710609"/>
            <a:ext cx="5774634" cy="2252870"/>
          </a:xfrm>
        </p:spPr>
        <p:txBody>
          <a:bodyPr anchor="b">
            <a:normAutofit/>
          </a:bodyPr>
          <a:lstStyle/>
          <a:p>
            <a:pPr algn="ctr"/>
            <a:r>
              <a:rPr lang="es-MX" sz="7200" dirty="0"/>
              <a:t>Artículo de divulgación</a:t>
            </a:r>
          </a:p>
        </p:txBody>
      </p:sp>
    </p:spTree>
    <p:extLst>
      <p:ext uri="{BB962C8B-B14F-4D97-AF65-F5344CB8AC3E}">
        <p14:creationId xmlns:p14="http://schemas.microsoft.com/office/powerpoint/2010/main" val="206031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13EF7-5401-42DC-8390-E701AB263B32}"/>
              </a:ext>
            </a:extLst>
          </p:cNvPr>
          <p:cNvSpPr txBox="1">
            <a:spLocks/>
          </p:cNvSpPr>
          <p:nvPr/>
        </p:nvSpPr>
        <p:spPr>
          <a:xfrm>
            <a:off x="1116393" y="95896"/>
            <a:ext cx="10084905" cy="518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latin typeface="+mn-lt"/>
              </a:rPr>
              <a:t>Cuando creas un articulo de divulgación Al final del articulo de este debe aparecer una lista de todos los materiales que hayas consultado. Esta lista recibe el nombre de bibliografía.</a:t>
            </a:r>
          </a:p>
          <a:p>
            <a:endParaRPr lang="es-MX" sz="2800" dirty="0">
              <a:latin typeface="+mn-lt"/>
            </a:endParaRPr>
          </a:p>
          <a:p>
            <a:r>
              <a:rPr lang="es-MX" sz="2800" dirty="0">
                <a:latin typeface="+mn-lt"/>
              </a:rPr>
              <a:t>Deben estar ordenadas alfabéticamente iniciando con el apellido del autor.</a:t>
            </a:r>
          </a:p>
          <a:p>
            <a:endParaRPr lang="es-MX" sz="2800" dirty="0">
              <a:latin typeface="+mn-lt"/>
            </a:endParaRPr>
          </a:p>
          <a:p>
            <a:r>
              <a:rPr lang="es-MX" sz="2800" dirty="0">
                <a:latin typeface="+mn-lt"/>
              </a:rPr>
              <a:t>Pueden citarse revistas, libros, publicaciones periódicas o boletines, así como enciclopedias y páginas de internet </a:t>
            </a:r>
          </a:p>
        </p:txBody>
      </p:sp>
      <p:pic>
        <p:nvPicPr>
          <p:cNvPr id="6146" name="Picture 2" descr="El Lobo Rayado">
            <a:extLst>
              <a:ext uri="{FF2B5EF4-FFF2-40B4-BE49-F238E27FC236}">
                <a16:creationId xmlns:a16="http://schemas.microsoft.com/office/drawing/2014/main" id="{520E3E7B-AED4-428E-A9B1-E604581C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024">
            <a:off x="1232305" y="5216098"/>
            <a:ext cx="2059445" cy="16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jemplos de textos informativos">
            <a:extLst>
              <a:ext uri="{FF2B5EF4-FFF2-40B4-BE49-F238E27FC236}">
                <a16:creationId xmlns:a16="http://schemas.microsoft.com/office/drawing/2014/main" id="{210882E4-F7C5-4ECE-B168-42E465B6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500">
            <a:off x="5461864" y="5311389"/>
            <a:ext cx="2618780" cy="14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nnovación y Ciencia - Revista Científica">
            <a:extLst>
              <a:ext uri="{FF2B5EF4-FFF2-40B4-BE49-F238E27FC236}">
                <a16:creationId xmlns:a16="http://schemas.microsoft.com/office/drawing/2014/main" id="{0BEE9AC3-6269-4C60-A6C2-F8C10281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169">
            <a:off x="10394304" y="5003901"/>
            <a:ext cx="1569954" cy="20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D4B323-DEE6-4007-AB18-4D0736C115A5}"/>
              </a:ext>
            </a:extLst>
          </p:cNvPr>
          <p:cNvSpPr txBox="1"/>
          <p:nvPr/>
        </p:nvSpPr>
        <p:spPr>
          <a:xfrm>
            <a:off x="9319866" y="0"/>
            <a:ext cx="25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Responder </a:t>
            </a:r>
            <a:r>
              <a:rPr lang="es-MX" dirty="0" err="1"/>
              <a:t>pag.</a:t>
            </a:r>
            <a:r>
              <a:rPr lang="es-MX" dirty="0"/>
              <a:t> 140 ejercicio 15</a:t>
            </a:r>
          </a:p>
        </p:txBody>
      </p:sp>
    </p:spTree>
    <p:extLst>
      <p:ext uri="{BB962C8B-B14F-4D97-AF65-F5344CB8AC3E}">
        <p14:creationId xmlns:p14="http://schemas.microsoft.com/office/powerpoint/2010/main" val="125486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8AC50-3C0B-43DE-B8A3-E0451966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Como se divide el articulo de divulgación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4D1811-8877-4912-BC23-000DD89A3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011680"/>
            <a:ext cx="10518648" cy="416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Introducción: </a:t>
            </a:r>
          </a:p>
          <a:p>
            <a:pPr marL="0" indent="0" algn="ctr">
              <a:buNone/>
            </a:pPr>
            <a:r>
              <a:rPr lang="es-MX" sz="3600" dirty="0"/>
              <a:t>busca llamar la atención del lector, lo invita a la lectura, n ningún momento debe ser aburrida ni repetir en varias ocasiones una misma palabra. Comienza con las definiciones conceptos y datos.</a:t>
            </a:r>
          </a:p>
        </p:txBody>
      </p:sp>
    </p:spTree>
    <p:extLst>
      <p:ext uri="{BB962C8B-B14F-4D97-AF65-F5344CB8AC3E}">
        <p14:creationId xmlns:p14="http://schemas.microsoft.com/office/powerpoint/2010/main" val="353542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28094-7029-4317-98F3-4B62AE61084A}"/>
              </a:ext>
            </a:extLst>
          </p:cNvPr>
          <p:cNvSpPr txBox="1">
            <a:spLocks/>
          </p:cNvSpPr>
          <p:nvPr/>
        </p:nvSpPr>
        <p:spPr>
          <a:xfrm>
            <a:off x="838201" y="2011680"/>
            <a:ext cx="10518648" cy="41605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dirty="0"/>
              <a:t>Desarrollo: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dirty="0"/>
              <a:t>Explica con mayor amplitud lo que se busca decir, ejemplifica y resalta información con los recursos gráficos de apoyo, incluye los argumentos y mas datos.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3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dirty="0"/>
              <a:t>Ejemplifica citas textuales y realiza </a:t>
            </a:r>
            <a:r>
              <a:rPr lang="es-MX" sz="3600" dirty="0" err="1"/>
              <a:t>parafrasis</a:t>
            </a:r>
            <a:r>
              <a:rPr lang="es-MX" sz="3600" dirty="0"/>
              <a:t>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68923E3-AD79-4C20-AE8A-622EFB74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/>
              <a:t>Como se divide el articulo de divulgación </a:t>
            </a:r>
          </a:p>
        </p:txBody>
      </p:sp>
    </p:spTree>
    <p:extLst>
      <p:ext uri="{BB962C8B-B14F-4D97-AF65-F5344CB8AC3E}">
        <p14:creationId xmlns:p14="http://schemas.microsoft.com/office/powerpoint/2010/main" val="189865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28094-7029-4317-98F3-4B62AE61084A}"/>
              </a:ext>
            </a:extLst>
          </p:cNvPr>
          <p:cNvSpPr txBox="1">
            <a:spLocks/>
          </p:cNvSpPr>
          <p:nvPr/>
        </p:nvSpPr>
        <p:spPr>
          <a:xfrm>
            <a:off x="838201" y="2011680"/>
            <a:ext cx="10518648" cy="4160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dirty="0"/>
              <a:t>Conclusión: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dirty="0"/>
              <a:t>El texto debe terminar con la opinión de algún experto sobre la materia.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3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3600" dirty="0"/>
              <a:t>La información debe ser congruente, por lo tano trata del mismo tema.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F602212-E759-4FE7-B8FE-B6ACFBD0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/>
              <a:t>Como se divide el articulo de divulgación </a:t>
            </a:r>
          </a:p>
        </p:txBody>
      </p:sp>
    </p:spTree>
    <p:extLst>
      <p:ext uri="{BB962C8B-B14F-4D97-AF65-F5344CB8AC3E}">
        <p14:creationId xmlns:p14="http://schemas.microsoft.com/office/powerpoint/2010/main" val="401653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8AD7-00EB-4A12-AA92-45EA9C58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972" y="0"/>
            <a:ext cx="2931767" cy="1180635"/>
          </a:xfrm>
        </p:spPr>
        <p:txBody>
          <a:bodyPr/>
          <a:lstStyle/>
          <a:p>
            <a:r>
              <a:rPr lang="es-MX" dirty="0"/>
              <a:t>Proyecto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8BE61-766A-4F05-9670-B7C85D31C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180636"/>
            <a:ext cx="6417089" cy="4598944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En la pagina 142 del libro realiza un borrador sobre tu articulo de divulgación </a:t>
            </a:r>
          </a:p>
          <a:p>
            <a:endParaRPr lang="es-MX" dirty="0"/>
          </a:p>
          <a:p>
            <a:r>
              <a:rPr lang="es-MX" dirty="0"/>
              <a:t>El cual realizarás con el  tema de tu interés que elegiste en la pagina 134 ej. 3</a:t>
            </a:r>
          </a:p>
          <a:p>
            <a:r>
              <a:rPr lang="es-MX" dirty="0"/>
              <a:t>Apóyate del recuadro de la pagina 141</a:t>
            </a:r>
          </a:p>
          <a:p>
            <a:endParaRPr lang="es-MX" dirty="0"/>
          </a:p>
          <a:p>
            <a:r>
              <a:rPr lang="es-MX" dirty="0"/>
              <a:t>Envía tu evidencia al correo del grupo para observaciones, una vez listo la maestra te reenviará el correo para que puedas realizarlo en un Word o </a:t>
            </a:r>
            <a:r>
              <a:rPr lang="es-MX" dirty="0" err="1"/>
              <a:t>power</a:t>
            </a:r>
            <a:r>
              <a:rPr lang="es-MX" dirty="0"/>
              <a:t> </a:t>
            </a:r>
            <a:r>
              <a:rPr lang="es-MX" dirty="0" err="1"/>
              <a:t>point</a:t>
            </a:r>
            <a:r>
              <a:rPr lang="es-MX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C0B43-3ED9-4B64-8F7E-4B97BEEA8B4C}"/>
              </a:ext>
            </a:extLst>
          </p:cNvPr>
          <p:cNvSpPr txBox="1"/>
          <p:nvPr/>
        </p:nvSpPr>
        <p:spPr>
          <a:xfrm>
            <a:off x="8852452" y="6231883"/>
            <a:ext cx="313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angeluzprim5@gmail.com</a:t>
            </a:r>
          </a:p>
        </p:txBody>
      </p:sp>
    </p:spTree>
    <p:extLst>
      <p:ext uri="{BB962C8B-B14F-4D97-AF65-F5344CB8AC3E}">
        <p14:creationId xmlns:p14="http://schemas.microsoft.com/office/powerpoint/2010/main" val="124819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E0B61D-E2C3-4F57-8D94-2E3991C97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35" t="13122" r="4565" b="50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51D45-0E4E-4120-A857-A54E7A6F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616" y="622852"/>
            <a:ext cx="7262193" cy="5072932"/>
          </a:xfrm>
        </p:spPr>
        <p:txBody>
          <a:bodyPr/>
          <a:lstStyle/>
          <a:p>
            <a:r>
              <a:rPr lang="es-MX" dirty="0"/>
              <a:t>El articulo de divulgación es un texto que tiene como propósito de </a:t>
            </a:r>
            <a:r>
              <a:rPr lang="es-MX" u="sng" dirty="0"/>
              <a:t>informar</a:t>
            </a:r>
            <a:r>
              <a:rPr lang="es-MX" dirty="0"/>
              <a:t> sobre un tema científico, presentando hechos reales y comprobados.</a:t>
            </a:r>
          </a:p>
        </p:txBody>
      </p:sp>
    </p:spTree>
    <p:extLst>
      <p:ext uri="{BB962C8B-B14F-4D97-AF65-F5344CB8AC3E}">
        <p14:creationId xmlns:p14="http://schemas.microsoft.com/office/powerpoint/2010/main" val="354642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CE3C3A4-9CAC-4058-AE66-2E2CACE4F1AF}"/>
              </a:ext>
            </a:extLst>
          </p:cNvPr>
          <p:cNvSpPr txBox="1">
            <a:spLocks/>
          </p:cNvSpPr>
          <p:nvPr/>
        </p:nvSpPr>
        <p:spPr>
          <a:xfrm>
            <a:off x="5181600" y="689113"/>
            <a:ext cx="6228522" cy="5072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dirty="0"/>
              <a:t>Su función principal es acercar temas especializados a la gente, pues ¨divulgar¨ significa dar a conocer algo. </a:t>
            </a:r>
          </a:p>
        </p:txBody>
      </p:sp>
      <p:pic>
        <p:nvPicPr>
          <p:cNvPr id="1026" name="Picture 2" descr="ARTICULOS De Divulgacion Cientifica">
            <a:extLst>
              <a:ext uri="{FF2B5EF4-FFF2-40B4-BE49-F238E27FC236}">
                <a16:creationId xmlns:a16="http://schemas.microsoft.com/office/drawing/2014/main" id="{43F87529-6838-4599-B113-875A2BC3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2694">
            <a:off x="954157" y="2397029"/>
            <a:ext cx="4334497" cy="3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7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21782-14CD-4E74-948F-8F8497B2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31305"/>
            <a:ext cx="10405993" cy="309769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Normalmente quienes escriben artículos de divulgación son investigadores, científicos y doctores.</a:t>
            </a:r>
          </a:p>
        </p:txBody>
      </p:sp>
      <p:pic>
        <p:nvPicPr>
          <p:cNvPr id="2050" name="Picture 2" descr="quienes escriben los articulos de divulgacion - Brainly.lat">
            <a:extLst>
              <a:ext uri="{FF2B5EF4-FFF2-40B4-BE49-F238E27FC236}">
                <a16:creationId xmlns:a16="http://schemas.microsoft.com/office/drawing/2014/main" id="{30393A48-3B8B-47A1-BA4D-AC54624B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184">
            <a:off x="954158" y="3428999"/>
            <a:ext cx="3346900" cy="28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8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3475894-7BBE-4A31-A00B-1387EEE4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62878" cy="5942910"/>
          </a:xfrm>
        </p:spPr>
        <p:txBody>
          <a:bodyPr>
            <a:noAutofit/>
          </a:bodyPr>
          <a:lstStyle/>
          <a:p>
            <a:r>
              <a:rPr lang="es-MX" sz="2800" dirty="0"/>
              <a:t>C</a:t>
            </a:r>
            <a:br>
              <a:rPr lang="es-MX" sz="2800" dirty="0"/>
            </a:br>
            <a:r>
              <a:rPr lang="es-MX" sz="2800" dirty="0"/>
              <a:t>A</a:t>
            </a:r>
            <a:br>
              <a:rPr lang="es-MX" sz="2800" dirty="0"/>
            </a:br>
            <a:r>
              <a:rPr lang="es-MX" sz="2800" dirty="0"/>
              <a:t>R</a:t>
            </a:r>
            <a:br>
              <a:rPr lang="es-MX" sz="2800" dirty="0"/>
            </a:br>
            <a:r>
              <a:rPr lang="es-MX" sz="2800" dirty="0"/>
              <a:t>A</a:t>
            </a:r>
            <a:br>
              <a:rPr lang="es-MX" sz="2800" dirty="0"/>
            </a:br>
            <a:r>
              <a:rPr lang="es-MX" sz="2800" dirty="0"/>
              <a:t>C</a:t>
            </a:r>
            <a:br>
              <a:rPr lang="es-MX" sz="2800" dirty="0"/>
            </a:br>
            <a:r>
              <a:rPr lang="es-MX" sz="2800" dirty="0"/>
              <a:t>T</a:t>
            </a:r>
            <a:br>
              <a:rPr lang="es-MX" sz="2800" dirty="0"/>
            </a:br>
            <a:r>
              <a:rPr lang="es-MX" sz="2800" dirty="0"/>
              <a:t>E</a:t>
            </a:r>
            <a:br>
              <a:rPr lang="es-MX" sz="2800" dirty="0"/>
            </a:br>
            <a:r>
              <a:rPr lang="es-MX" sz="2800" dirty="0"/>
              <a:t>R</a:t>
            </a:r>
            <a:br>
              <a:rPr lang="es-MX" sz="2800" dirty="0"/>
            </a:br>
            <a:r>
              <a:rPr lang="es-MX" sz="2800" dirty="0"/>
              <a:t>I</a:t>
            </a:r>
            <a:br>
              <a:rPr lang="es-MX" sz="2800" dirty="0"/>
            </a:br>
            <a:r>
              <a:rPr lang="es-MX" sz="2800" dirty="0"/>
              <a:t>S</a:t>
            </a:r>
            <a:br>
              <a:rPr lang="es-MX" sz="2800" dirty="0"/>
            </a:br>
            <a:r>
              <a:rPr lang="es-MX" sz="2800" dirty="0"/>
              <a:t>T</a:t>
            </a:r>
            <a:br>
              <a:rPr lang="es-MX" sz="2800" dirty="0"/>
            </a:br>
            <a:r>
              <a:rPr lang="es-MX" sz="2800" dirty="0"/>
              <a:t>I</a:t>
            </a:r>
            <a:br>
              <a:rPr lang="es-MX" sz="2800" dirty="0"/>
            </a:br>
            <a:r>
              <a:rPr lang="es-MX" sz="2800" dirty="0"/>
              <a:t>C</a:t>
            </a:r>
            <a:br>
              <a:rPr lang="es-MX" sz="2800" dirty="0"/>
            </a:br>
            <a:r>
              <a:rPr lang="es-MX" sz="2800" dirty="0"/>
              <a:t>A</a:t>
            </a:r>
            <a:br>
              <a:rPr lang="es-MX" sz="2800" dirty="0"/>
            </a:br>
            <a:r>
              <a:rPr lang="es-MX" sz="2800" dirty="0"/>
              <a:t>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6634700-6C42-479B-89C4-C90062A2C4EF}"/>
              </a:ext>
            </a:extLst>
          </p:cNvPr>
          <p:cNvSpPr txBox="1">
            <a:spLocks/>
          </p:cNvSpPr>
          <p:nvPr/>
        </p:nvSpPr>
        <p:spPr>
          <a:xfrm>
            <a:off x="2226365" y="689113"/>
            <a:ext cx="9183757" cy="5072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i="0" dirty="0">
                <a:latin typeface="+mn-lt"/>
                <a:cs typeface="Aharoni" panose="02010803020104030203" pitchFamily="2" charset="-79"/>
              </a:rPr>
              <a:t>Un texto de divulgación científica se diferencia de uno expositivo en que trata de temas científicos o especializados.</a:t>
            </a:r>
          </a:p>
          <a:p>
            <a:endParaRPr lang="es-MX" sz="2400" i="0" dirty="0">
              <a:latin typeface="+mn-lt"/>
              <a:cs typeface="Aharoni" panose="02010803020104030203" pitchFamily="2" charset="-79"/>
            </a:endParaRPr>
          </a:p>
          <a:p>
            <a:r>
              <a:rPr lang="es-MX" sz="2400" i="0" dirty="0">
                <a:latin typeface="+mn-lt"/>
                <a:cs typeface="Aharoni" panose="02010803020104030203" pitchFamily="2" charset="-79"/>
              </a:rPr>
              <a:t>En este tipo de texto los investigadores exponen en orden los resultados de sus experimentos e investigaciones.</a:t>
            </a:r>
          </a:p>
          <a:p>
            <a:r>
              <a:rPr lang="es-MX" sz="2400" i="0" dirty="0">
                <a:latin typeface="+mn-lt"/>
                <a:cs typeface="Aharoni" panose="02010803020104030203" pitchFamily="2" charset="-79"/>
              </a:rPr>
              <a:t>Se dirige al publico en general, es decir, todas las personas pueden leerlo y comprenderlo .</a:t>
            </a:r>
          </a:p>
          <a:p>
            <a:endParaRPr lang="es-MX" sz="2400" i="0" dirty="0">
              <a:latin typeface="+mn-lt"/>
              <a:cs typeface="Aharoni" panose="02010803020104030203" pitchFamily="2" charset="-79"/>
            </a:endParaRPr>
          </a:p>
          <a:p>
            <a:r>
              <a:rPr lang="es-MX" sz="2400" i="0" dirty="0">
                <a:latin typeface="+mn-lt"/>
                <a:cs typeface="Aharoni" panose="02010803020104030203" pitchFamily="2" charset="-79"/>
              </a:rPr>
              <a:t>El lenguaje que utiliza es cercano a las personas que lo leen, no usa términos complicados y si los utiliza los explica.</a:t>
            </a:r>
          </a:p>
          <a:p>
            <a:endParaRPr lang="es-MX" sz="2400" i="0" dirty="0">
              <a:latin typeface="+mn-lt"/>
              <a:cs typeface="Aharoni" panose="02010803020104030203" pitchFamily="2" charset="-79"/>
            </a:endParaRPr>
          </a:p>
          <a:p>
            <a:r>
              <a:rPr lang="es-MX" sz="2400" i="0" dirty="0">
                <a:latin typeface="+mn-lt"/>
                <a:cs typeface="Aharoni" panose="02010803020104030203" pitchFamily="2" charset="-79"/>
              </a:rPr>
              <a:t>Se apoya en recursos gráficos para ilustra y explicar lo que expone. Algunos recursos presentes en los artículos de divulgación son: fotografías, diagramas, tablas, gráficos, esquemas y mapas.</a:t>
            </a:r>
          </a:p>
          <a:p>
            <a:pPr algn="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72D4F9-D8E1-49CF-9C1C-791B2CBF4293}"/>
              </a:ext>
            </a:extLst>
          </p:cNvPr>
          <p:cNvSpPr txBox="1"/>
          <p:nvPr/>
        </p:nvSpPr>
        <p:spPr>
          <a:xfrm>
            <a:off x="9024730" y="6506817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Responder </a:t>
            </a:r>
            <a:r>
              <a:rPr lang="es-MX" dirty="0" err="1"/>
              <a:t>pag.</a:t>
            </a:r>
            <a:r>
              <a:rPr lang="es-MX" dirty="0"/>
              <a:t> 135</a:t>
            </a:r>
          </a:p>
        </p:txBody>
      </p:sp>
    </p:spTree>
    <p:extLst>
      <p:ext uri="{BB962C8B-B14F-4D97-AF65-F5344CB8AC3E}">
        <p14:creationId xmlns:p14="http://schemas.microsoft.com/office/powerpoint/2010/main" val="313494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F8BE1ED-39A2-4BAA-80FF-96D8D8C05BF6}"/>
              </a:ext>
            </a:extLst>
          </p:cNvPr>
          <p:cNvSpPr txBox="1">
            <a:spLocks/>
          </p:cNvSpPr>
          <p:nvPr/>
        </p:nvSpPr>
        <p:spPr>
          <a:xfrm>
            <a:off x="1166191" y="132522"/>
            <a:ext cx="10747513" cy="642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/>
              <a:t>DATOS</a:t>
            </a:r>
            <a:br>
              <a:rPr lang="es-MX" sz="2800" dirty="0"/>
            </a:br>
            <a:endParaRPr lang="es-MX" sz="2800" dirty="0"/>
          </a:p>
          <a:p>
            <a:r>
              <a:rPr lang="es-MX" sz="2800" dirty="0"/>
              <a:t>Son los que llevan el conocimiento de algo exacto, dato significa ¨lo que está dado¨, es decir, que no cambia.</a:t>
            </a:r>
          </a:p>
          <a:p>
            <a:endParaRPr lang="es-MX" sz="2800" dirty="0"/>
          </a:p>
          <a:p>
            <a:r>
              <a:rPr lang="es-MX" sz="2800" dirty="0"/>
              <a:t>ARGUMENTO </a:t>
            </a:r>
            <a:br>
              <a:rPr lang="es-MX" sz="2800" dirty="0"/>
            </a:br>
            <a:endParaRPr lang="es-MX" sz="2800" dirty="0"/>
          </a:p>
          <a:p>
            <a:r>
              <a:rPr lang="es-MX" sz="2800" dirty="0"/>
              <a:t>Sirven para probar o demostrar algo que se considera de una manera. También sirven para convencer.</a:t>
            </a:r>
          </a:p>
          <a:p>
            <a:endParaRPr lang="es-MX" sz="2800" dirty="0"/>
          </a:p>
          <a:p>
            <a:r>
              <a:rPr lang="es-MX" sz="2800" dirty="0"/>
              <a:t>OPINIÓN</a:t>
            </a:r>
            <a:br>
              <a:rPr lang="es-MX" sz="2800" dirty="0"/>
            </a:br>
            <a:endParaRPr lang="es-MX" sz="2800" dirty="0"/>
          </a:p>
          <a:p>
            <a:r>
              <a:rPr lang="es-MX" sz="2800" dirty="0"/>
              <a:t>Es la expresión de como se piensa que son las cosas. Puede variar.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146E90-7BCC-4DCE-9451-9419932C5C3A}"/>
              </a:ext>
            </a:extLst>
          </p:cNvPr>
          <p:cNvSpPr txBox="1"/>
          <p:nvPr/>
        </p:nvSpPr>
        <p:spPr>
          <a:xfrm>
            <a:off x="9024730" y="6506817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Responder </a:t>
            </a:r>
            <a:r>
              <a:rPr lang="es-MX" dirty="0" err="1"/>
              <a:t>pag.</a:t>
            </a:r>
            <a:r>
              <a:rPr lang="es-MX" dirty="0"/>
              <a:t> 136</a:t>
            </a:r>
          </a:p>
        </p:txBody>
      </p:sp>
    </p:spTree>
    <p:extLst>
      <p:ext uri="{BB962C8B-B14F-4D97-AF65-F5344CB8AC3E}">
        <p14:creationId xmlns:p14="http://schemas.microsoft.com/office/powerpoint/2010/main" val="10655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0C25E-AD4E-4053-B6A3-E837F06F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Cita textual 			Paráfrasis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6E723-F7EA-4DF4-BEBB-65A427568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5574"/>
            <a:ext cx="4937760" cy="4160520"/>
          </a:xfrm>
        </p:spPr>
        <p:txBody>
          <a:bodyPr>
            <a:normAutofit/>
          </a:bodyPr>
          <a:lstStyle/>
          <a:p>
            <a:r>
              <a:rPr lang="es-MX" dirty="0"/>
              <a:t>Como su nombre lo dice es la que recupera el fragmento de un texto de manera íntegra (sin alterar ninguna palabra); se escribe entre comillas.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D46CE-7F9F-4A53-996B-26C91D87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1375574"/>
            <a:ext cx="4937760" cy="4160520"/>
          </a:xfrm>
        </p:spPr>
        <p:txBody>
          <a:bodyPr>
            <a:normAutofit/>
          </a:bodyPr>
          <a:lstStyle/>
          <a:p>
            <a:r>
              <a:rPr lang="es-MX" dirty="0"/>
              <a:t>Consiste en explicar lo que se ha entendido de un texto con palabras propias.</a:t>
            </a:r>
          </a:p>
          <a:p>
            <a:endParaRPr lang="es-MX" dirty="0"/>
          </a:p>
          <a:p>
            <a:r>
              <a:rPr lang="es-MX" sz="2400" dirty="0"/>
              <a:t>Tanto en la cita textual como en la paráfrasis debe hacerse referencia al autor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B1EDB7-9FB1-4F18-AE6E-31BE202F911C}"/>
              </a:ext>
            </a:extLst>
          </p:cNvPr>
          <p:cNvSpPr txBox="1"/>
          <p:nvPr/>
        </p:nvSpPr>
        <p:spPr>
          <a:xfrm>
            <a:off x="1934817" y="6172200"/>
            <a:ext cx="25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Responder </a:t>
            </a:r>
            <a:r>
              <a:rPr lang="es-MX" dirty="0" err="1"/>
              <a:t>pag.</a:t>
            </a:r>
            <a:r>
              <a:rPr lang="es-MX" dirty="0"/>
              <a:t> 139 ejercicio 13</a:t>
            </a:r>
          </a:p>
        </p:txBody>
      </p:sp>
      <p:pic>
        <p:nvPicPr>
          <p:cNvPr id="4098" name="Picture 2" descr="Definición de cita textual - Qué es, Significado y Concepto">
            <a:extLst>
              <a:ext uri="{FF2B5EF4-FFF2-40B4-BE49-F238E27FC236}">
                <a16:creationId xmlns:a16="http://schemas.microsoft.com/office/drawing/2014/main" id="{B79C7DBC-0120-4943-81B2-56CFF439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79" y="4705350"/>
            <a:ext cx="19240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1C7E95-EB2E-4C29-A275-3BA1E37CA0E9}"/>
              </a:ext>
            </a:extLst>
          </p:cNvPr>
          <p:cNvSpPr txBox="1"/>
          <p:nvPr/>
        </p:nvSpPr>
        <p:spPr>
          <a:xfrm rot="20915971">
            <a:off x="7572028" y="5380384"/>
            <a:ext cx="402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  <a:latin typeface="+mj-lt"/>
              </a:rPr>
              <a:t>HASTA ESTE APARTADO/ PAGINA, RESPONDERÁN EN EL LIBRO DE ESPAÑOL </a:t>
            </a:r>
          </a:p>
        </p:txBody>
      </p:sp>
    </p:spTree>
    <p:extLst>
      <p:ext uri="{BB962C8B-B14F-4D97-AF65-F5344CB8AC3E}">
        <p14:creationId xmlns:p14="http://schemas.microsoft.com/office/powerpoint/2010/main" val="208806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29004-EE26-4B29-BB1F-69AC32CB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0515600" cy="1325563"/>
          </a:xfrm>
        </p:spPr>
        <p:txBody>
          <a:bodyPr/>
          <a:lstStyle/>
          <a:p>
            <a:r>
              <a:rPr lang="es-MX" dirty="0"/>
              <a:t>Tarea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C05B92D-7CF5-461A-8459-DC82DF499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r>
              <a:rPr lang="es-MX" dirty="0"/>
              <a:t>Investigar dos artículos de divulgación que sean de tu interés </a:t>
            </a:r>
          </a:p>
        </p:txBody>
      </p:sp>
      <p:pic>
        <p:nvPicPr>
          <p:cNvPr id="5124" name="Picture 4" descr="Artículo de divulgación científica para niños">
            <a:extLst>
              <a:ext uri="{FF2B5EF4-FFF2-40B4-BE49-F238E27FC236}">
                <a16:creationId xmlns:a16="http://schemas.microsoft.com/office/drawing/2014/main" id="{D46C6622-B3A9-4940-AF44-6AE73AB9B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23007" r="12087" b="13032"/>
          <a:stretch/>
        </p:blipFill>
        <p:spPr bwMode="auto">
          <a:xfrm rot="1024572">
            <a:off x="6967453" y="885347"/>
            <a:ext cx="4201767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 divulgación científica en el campo de la salud pública: La ...">
            <a:extLst>
              <a:ext uri="{FF2B5EF4-FFF2-40B4-BE49-F238E27FC236}">
                <a16:creationId xmlns:a16="http://schemas.microsoft.com/office/drawing/2014/main" id="{9ABF28AC-4C96-47CD-AED1-AFDB620F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370">
            <a:off x="2350705" y="3687163"/>
            <a:ext cx="2947614" cy="26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56201A9-0DD4-4786-A2DF-2601EFDA94CF}"/>
              </a:ext>
            </a:extLst>
          </p:cNvPr>
          <p:cNvSpPr txBox="1"/>
          <p:nvPr/>
        </p:nvSpPr>
        <p:spPr>
          <a:xfrm>
            <a:off x="6327905" y="5999921"/>
            <a:ext cx="25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Responder </a:t>
            </a:r>
            <a:r>
              <a:rPr lang="es-MX" dirty="0" err="1"/>
              <a:t>pag.</a:t>
            </a:r>
            <a:r>
              <a:rPr lang="es-MX" dirty="0"/>
              <a:t> 139 ejercicio 14</a:t>
            </a:r>
          </a:p>
        </p:txBody>
      </p:sp>
    </p:spTree>
    <p:extLst>
      <p:ext uri="{BB962C8B-B14F-4D97-AF65-F5344CB8AC3E}">
        <p14:creationId xmlns:p14="http://schemas.microsoft.com/office/powerpoint/2010/main" val="428336971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04124"/>
      </a:dk2>
      <a:lt2>
        <a:srgbClr val="EBEDEF"/>
      </a:lt2>
      <a:accent1>
        <a:srgbClr val="AE9F80"/>
      </a:accent1>
      <a:accent2>
        <a:srgbClr val="BA8F7F"/>
      </a:accent2>
      <a:accent3>
        <a:srgbClr val="C4929A"/>
      </a:accent3>
      <a:accent4>
        <a:srgbClr val="BA7FA0"/>
      </a:accent4>
      <a:accent5>
        <a:srgbClr val="C28FC1"/>
      </a:accent5>
      <a:accent6>
        <a:srgbClr val="A37FBA"/>
      </a:accent6>
      <a:hlink>
        <a:srgbClr val="7185B2"/>
      </a:hlink>
      <a:folHlink>
        <a:srgbClr val="878787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641</Words>
  <Application>Microsoft Office PowerPoint</Application>
  <PresentationFormat>Panorámica</PresentationFormat>
  <Paragraphs>60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Elephant</vt:lpstr>
      <vt:lpstr>BrushVTI</vt:lpstr>
      <vt:lpstr>Artículo de divulgación</vt:lpstr>
      <vt:lpstr>Presentación de PowerPoint</vt:lpstr>
      <vt:lpstr>El articulo de divulgación es un texto que tiene como propósito de informar sobre un tema científico, presentando hechos reales y comprobados.</vt:lpstr>
      <vt:lpstr>Presentación de PowerPoint</vt:lpstr>
      <vt:lpstr>Normalmente quienes escriben artículos de divulgación son investigadores, científicos y doctores.</vt:lpstr>
      <vt:lpstr>C A R A C T E R I S T I C A S</vt:lpstr>
      <vt:lpstr>Presentación de PowerPoint</vt:lpstr>
      <vt:lpstr>Cita textual    Paráfrasis </vt:lpstr>
      <vt:lpstr>Tarea </vt:lpstr>
      <vt:lpstr>Presentación de PowerPoint</vt:lpstr>
      <vt:lpstr>Como se divide el articulo de divulgación </vt:lpstr>
      <vt:lpstr>Como se divide el articulo de divulgación </vt:lpstr>
      <vt:lpstr>Como se divide el articulo de divulgación </vt:lpstr>
      <vt:lpstr>Proyecto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Artículo de divulgación</dc:title>
  <dc:creator>Angeluz1</dc:creator>
  <cp:lastModifiedBy>Angeluz1</cp:lastModifiedBy>
  <cp:revision>12</cp:revision>
  <dcterms:created xsi:type="dcterms:W3CDTF">2020-04-23T14:23:23Z</dcterms:created>
  <dcterms:modified xsi:type="dcterms:W3CDTF">2020-04-23T19:44:13Z</dcterms:modified>
</cp:coreProperties>
</file>