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72" r:id="rId3"/>
    <p:sldId id="270" r:id="rId4"/>
    <p:sldId id="257" r:id="rId5"/>
    <p:sldId id="258" r:id="rId6"/>
    <p:sldId id="271" r:id="rId7"/>
    <p:sldId id="260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eluz1" initials="A" lastIdx="2" clrIdx="0">
    <p:extLst>
      <p:ext uri="{19B8F6BF-5375-455C-9EA6-DF929625EA0E}">
        <p15:presenceInfo xmlns:p15="http://schemas.microsoft.com/office/powerpoint/2012/main" userId="Angeluz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8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7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94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4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5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3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7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6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0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1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7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91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4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nguas Indígenas">
            <a:extLst>
              <a:ext uri="{FF2B5EF4-FFF2-40B4-BE49-F238E27FC236}">
                <a16:creationId xmlns:a16="http://schemas.microsoft.com/office/drawing/2014/main" id="{2F147691-D3CA-4F4C-B17A-4CFECAE9E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8692"/>
            <a:ext cx="12192000" cy="344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357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13EF7-5401-42DC-8390-E701AB263B32}"/>
              </a:ext>
            </a:extLst>
          </p:cNvPr>
          <p:cNvSpPr txBox="1">
            <a:spLocks/>
          </p:cNvSpPr>
          <p:nvPr/>
        </p:nvSpPr>
        <p:spPr>
          <a:xfrm>
            <a:off x="1053547" y="241852"/>
            <a:ext cx="10084905" cy="5138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800" dirty="0"/>
              <a:t>No debes olvidar lo siguiente para elaborar tu cartel</a:t>
            </a:r>
          </a:p>
          <a:p>
            <a:pPr algn="r"/>
            <a:endParaRPr lang="es-MX" sz="2800" dirty="0"/>
          </a:p>
          <a:p>
            <a:pPr algn="r"/>
            <a:endParaRPr lang="es-MX" sz="2800" dirty="0"/>
          </a:p>
          <a:p>
            <a:pPr marL="457200" indent="-457200" algn="r">
              <a:buFont typeface="Wingdings" panose="05000000000000000000" pitchFamily="2" charset="2"/>
              <a:buChar char="ü"/>
            </a:pPr>
            <a:r>
              <a:rPr lang="es-MX" sz="2800" dirty="0"/>
              <a:t>La canciones que elegiste para dar a conocer</a:t>
            </a:r>
          </a:p>
          <a:p>
            <a:pPr marL="457200" indent="-457200" algn="r">
              <a:buFont typeface="Wingdings" panose="05000000000000000000" pitchFamily="2" charset="2"/>
              <a:buChar char="ü"/>
            </a:pPr>
            <a:endParaRPr lang="es-MX" sz="2800" dirty="0"/>
          </a:p>
          <a:p>
            <a:pPr marL="457200" indent="-457200" algn="r">
              <a:buFont typeface="Wingdings" panose="05000000000000000000" pitchFamily="2" charset="2"/>
              <a:buChar char="ü"/>
            </a:pPr>
            <a:r>
              <a:rPr lang="es-MX" sz="2800" dirty="0"/>
              <a:t>El texto que utilizaras </a:t>
            </a:r>
          </a:p>
          <a:p>
            <a:pPr marL="457200" indent="-457200" algn="r">
              <a:buFont typeface="Wingdings" panose="05000000000000000000" pitchFamily="2" charset="2"/>
              <a:buChar char="ü"/>
            </a:pPr>
            <a:endParaRPr lang="es-MX" sz="2800" dirty="0"/>
          </a:p>
          <a:p>
            <a:pPr marL="457200" indent="-457200" algn="r">
              <a:buFont typeface="Wingdings" panose="05000000000000000000" pitchFamily="2" charset="2"/>
              <a:buChar char="ü"/>
            </a:pPr>
            <a:r>
              <a:rPr lang="es-MX" sz="2800" dirty="0"/>
              <a:t>La imagen que ilustraras </a:t>
            </a:r>
          </a:p>
        </p:txBody>
      </p:sp>
    </p:spTree>
    <p:extLst>
      <p:ext uri="{BB962C8B-B14F-4D97-AF65-F5344CB8AC3E}">
        <p14:creationId xmlns:p14="http://schemas.microsoft.com/office/powerpoint/2010/main" val="1254864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18AD7-00EB-4A12-AA92-45EA9C58C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972" y="0"/>
            <a:ext cx="2931767" cy="1180635"/>
          </a:xfrm>
        </p:spPr>
        <p:txBody>
          <a:bodyPr/>
          <a:lstStyle/>
          <a:p>
            <a:r>
              <a:rPr lang="es-MX" dirty="0"/>
              <a:t>Proyecto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88BE61-766A-4F05-9670-B7C85D31C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1180636"/>
            <a:ext cx="6417089" cy="4598944"/>
          </a:xfrm>
        </p:spPr>
        <p:txBody>
          <a:bodyPr>
            <a:normAutofit/>
          </a:bodyPr>
          <a:lstStyle/>
          <a:p>
            <a:r>
              <a:rPr lang="es-MX" dirty="0"/>
              <a:t>DISEÑA TU BOCETO PARA TU CARTEL EN EL LIBRO ENVIALO AL CORREO DEL GRUPO, LA MAETSRA TE MANDARÁ INDICACIONES PARA QUE LO FINALICES.</a:t>
            </a:r>
          </a:p>
          <a:p>
            <a:endParaRPr lang="es-MX" dirty="0"/>
          </a:p>
          <a:p>
            <a:r>
              <a:rPr lang="es-MX" dirty="0"/>
              <a:t>PAG 158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4C0B43-3ED9-4B64-8F7E-4B97BEEA8B4C}"/>
              </a:ext>
            </a:extLst>
          </p:cNvPr>
          <p:cNvSpPr txBox="1"/>
          <p:nvPr/>
        </p:nvSpPr>
        <p:spPr>
          <a:xfrm>
            <a:off x="8852452" y="6231883"/>
            <a:ext cx="3130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angeluzprim5@gmail.com</a:t>
            </a:r>
          </a:p>
        </p:txBody>
      </p:sp>
    </p:spTree>
    <p:extLst>
      <p:ext uri="{BB962C8B-B14F-4D97-AF65-F5344CB8AC3E}">
        <p14:creationId xmlns:p14="http://schemas.microsoft.com/office/powerpoint/2010/main" val="1248190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: pentágono 2">
            <a:extLst>
              <a:ext uri="{FF2B5EF4-FFF2-40B4-BE49-F238E27FC236}">
                <a16:creationId xmlns:a16="http://schemas.microsoft.com/office/drawing/2014/main" id="{2D436CC6-5302-426D-AC49-271F4A21FB36}"/>
              </a:ext>
            </a:extLst>
          </p:cNvPr>
          <p:cNvSpPr/>
          <p:nvPr/>
        </p:nvSpPr>
        <p:spPr>
          <a:xfrm>
            <a:off x="1729408" y="2471532"/>
            <a:ext cx="2743200" cy="583095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ZOQUE</a:t>
            </a:r>
          </a:p>
        </p:txBody>
      </p:sp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4559A5E0-0A37-4CF9-81ED-67C4C85A92A0}"/>
              </a:ext>
            </a:extLst>
          </p:cNvPr>
          <p:cNvSpPr/>
          <p:nvPr/>
        </p:nvSpPr>
        <p:spPr>
          <a:xfrm>
            <a:off x="5102087" y="3561515"/>
            <a:ext cx="2743200" cy="583095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TOTONACO</a:t>
            </a:r>
          </a:p>
        </p:txBody>
      </p:sp>
      <p:sp>
        <p:nvSpPr>
          <p:cNvPr id="5" name="Flecha: pentágono 4">
            <a:extLst>
              <a:ext uri="{FF2B5EF4-FFF2-40B4-BE49-F238E27FC236}">
                <a16:creationId xmlns:a16="http://schemas.microsoft.com/office/drawing/2014/main" id="{066B3E57-3AEA-4045-B5A7-38673E418AB5}"/>
              </a:ext>
            </a:extLst>
          </p:cNvPr>
          <p:cNvSpPr/>
          <p:nvPr/>
        </p:nvSpPr>
        <p:spPr>
          <a:xfrm>
            <a:off x="6347794" y="2219729"/>
            <a:ext cx="2743200" cy="58309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MIXTECO</a:t>
            </a:r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FBEB88F2-0C45-4C14-A962-0FA3BDE5BA5B}"/>
              </a:ext>
            </a:extLst>
          </p:cNvPr>
          <p:cNvSpPr/>
          <p:nvPr/>
        </p:nvSpPr>
        <p:spPr>
          <a:xfrm>
            <a:off x="3101008" y="4903301"/>
            <a:ext cx="2743200" cy="583095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CHOL</a:t>
            </a:r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5DFC9BC1-90FB-4DE0-843F-DC20ED460194}"/>
              </a:ext>
            </a:extLst>
          </p:cNvPr>
          <p:cNvSpPr/>
          <p:nvPr/>
        </p:nvSpPr>
        <p:spPr>
          <a:xfrm>
            <a:off x="6473687" y="4929799"/>
            <a:ext cx="2743200" cy="58309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PURÉPECHA</a:t>
            </a:r>
          </a:p>
        </p:txBody>
      </p:sp>
      <p:sp>
        <p:nvSpPr>
          <p:cNvPr id="9" name="Flecha: pentágono 8">
            <a:extLst>
              <a:ext uri="{FF2B5EF4-FFF2-40B4-BE49-F238E27FC236}">
                <a16:creationId xmlns:a16="http://schemas.microsoft.com/office/drawing/2014/main" id="{49E75509-FA77-4FDE-91A1-ACEBDBAD372E}"/>
              </a:ext>
            </a:extLst>
          </p:cNvPr>
          <p:cNvSpPr/>
          <p:nvPr/>
        </p:nvSpPr>
        <p:spPr>
          <a:xfrm>
            <a:off x="1331842" y="556594"/>
            <a:ext cx="2743200" cy="583095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TZOTZIL</a:t>
            </a:r>
          </a:p>
        </p:txBody>
      </p:sp>
      <p:sp>
        <p:nvSpPr>
          <p:cNvPr id="10" name="Flecha: pentágono 9">
            <a:extLst>
              <a:ext uri="{FF2B5EF4-FFF2-40B4-BE49-F238E27FC236}">
                <a16:creationId xmlns:a16="http://schemas.microsoft.com/office/drawing/2014/main" id="{371A9A44-A0FC-4640-BB63-04335DD4FA0F}"/>
              </a:ext>
            </a:extLst>
          </p:cNvPr>
          <p:cNvSpPr/>
          <p:nvPr/>
        </p:nvSpPr>
        <p:spPr>
          <a:xfrm>
            <a:off x="841513" y="3803373"/>
            <a:ext cx="2743200" cy="58309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OTOMÍ</a:t>
            </a:r>
          </a:p>
        </p:txBody>
      </p:sp>
      <p:sp>
        <p:nvSpPr>
          <p:cNvPr id="11" name="Flecha: pentágono 10">
            <a:extLst>
              <a:ext uri="{FF2B5EF4-FFF2-40B4-BE49-F238E27FC236}">
                <a16:creationId xmlns:a16="http://schemas.microsoft.com/office/drawing/2014/main" id="{6C5B9E76-07C1-40E3-9318-2FBB6B89A117}"/>
              </a:ext>
            </a:extLst>
          </p:cNvPr>
          <p:cNvSpPr/>
          <p:nvPr/>
        </p:nvSpPr>
        <p:spPr>
          <a:xfrm>
            <a:off x="8607287" y="3359421"/>
            <a:ext cx="2743200" cy="583095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ZAPOTECO</a:t>
            </a:r>
          </a:p>
        </p:txBody>
      </p:sp>
      <p:sp>
        <p:nvSpPr>
          <p:cNvPr id="12" name="Flecha: pentágono 11">
            <a:extLst>
              <a:ext uri="{FF2B5EF4-FFF2-40B4-BE49-F238E27FC236}">
                <a16:creationId xmlns:a16="http://schemas.microsoft.com/office/drawing/2014/main" id="{322C1A89-61C0-45CF-92BF-7475254AF151}"/>
              </a:ext>
            </a:extLst>
          </p:cNvPr>
          <p:cNvSpPr/>
          <p:nvPr/>
        </p:nvSpPr>
        <p:spPr>
          <a:xfrm>
            <a:off x="6321288" y="642732"/>
            <a:ext cx="2743200" cy="583095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MAZATEO</a:t>
            </a:r>
          </a:p>
        </p:txBody>
      </p:sp>
      <p:sp>
        <p:nvSpPr>
          <p:cNvPr id="13" name="Flecha: pentágono 12">
            <a:extLst>
              <a:ext uri="{FF2B5EF4-FFF2-40B4-BE49-F238E27FC236}">
                <a16:creationId xmlns:a16="http://schemas.microsoft.com/office/drawing/2014/main" id="{97D17A3C-65B2-48FA-B32E-A28DD216CCF7}"/>
              </a:ext>
            </a:extLst>
          </p:cNvPr>
          <p:cNvSpPr/>
          <p:nvPr/>
        </p:nvSpPr>
        <p:spPr>
          <a:xfrm>
            <a:off x="8474768" y="5923720"/>
            <a:ext cx="2743200" cy="583095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NÁHUATL</a:t>
            </a:r>
          </a:p>
        </p:txBody>
      </p:sp>
      <p:sp>
        <p:nvSpPr>
          <p:cNvPr id="14" name="Flecha: pentágono 13">
            <a:extLst>
              <a:ext uri="{FF2B5EF4-FFF2-40B4-BE49-F238E27FC236}">
                <a16:creationId xmlns:a16="http://schemas.microsoft.com/office/drawing/2014/main" id="{5DD50124-E80F-429D-9DDF-15ED9F0C9F70}"/>
              </a:ext>
            </a:extLst>
          </p:cNvPr>
          <p:cNvSpPr/>
          <p:nvPr/>
        </p:nvSpPr>
        <p:spPr>
          <a:xfrm>
            <a:off x="1683026" y="6009858"/>
            <a:ext cx="2743200" cy="58309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MAYA</a:t>
            </a:r>
          </a:p>
        </p:txBody>
      </p:sp>
    </p:spTree>
    <p:extLst>
      <p:ext uri="{BB962C8B-B14F-4D97-AF65-F5344CB8AC3E}">
        <p14:creationId xmlns:p14="http://schemas.microsoft.com/office/powerpoint/2010/main" val="377189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2F79D-1A79-4EBB-A49D-64A62C333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477" y="284351"/>
            <a:ext cx="2865506" cy="2246814"/>
          </a:xfrm>
        </p:spPr>
        <p:txBody>
          <a:bodyPr>
            <a:normAutofit fontScale="90000"/>
          </a:bodyPr>
          <a:lstStyle/>
          <a:p>
            <a:r>
              <a:rPr lang="es-MX" dirty="0"/>
              <a:t>Qué es una lengua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2168CC-AA66-4E5E-A921-FD4EC56F6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55844"/>
            <a:ext cx="9730133" cy="4002156"/>
          </a:xfrm>
        </p:spPr>
        <p:txBody>
          <a:bodyPr>
            <a:normAutofit/>
          </a:bodyPr>
          <a:lstStyle/>
          <a:p>
            <a:r>
              <a:rPr lang="es-MX" sz="3600" dirty="0"/>
              <a:t>es un sistema de comunicación verbal y escrito, dotado de convenciones y reglas gramaticales, empleado por las comunidades humanas con fines comunicativos. </a:t>
            </a:r>
          </a:p>
        </p:txBody>
      </p:sp>
      <p:pic>
        <p:nvPicPr>
          <p:cNvPr id="3074" name="Picture 2" descr="142 años de la Academia Mexicana de la Lengua - AztecaSonora">
            <a:extLst>
              <a:ext uri="{FF2B5EF4-FFF2-40B4-BE49-F238E27FC236}">
                <a16:creationId xmlns:a16="http://schemas.microsoft.com/office/drawing/2014/main" id="{68DD2D0E-A668-46FF-9C2F-E4274C696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1535"/>
            <a:ext cx="48768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951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tropólogo mexicano afirma que siguen vivas 30 lenguas mayas - INVDES">
            <a:extLst>
              <a:ext uri="{FF2B5EF4-FFF2-40B4-BE49-F238E27FC236}">
                <a16:creationId xmlns:a16="http://schemas.microsoft.com/office/drawing/2014/main" id="{BC348B81-2997-4F71-88E9-756EAA4F3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9C51D45-0E4E-4120-A857-A54E7A6F1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91" y="0"/>
            <a:ext cx="11383617" cy="6255026"/>
          </a:xfrm>
        </p:spPr>
        <p:txBody>
          <a:bodyPr>
            <a:normAutofit/>
          </a:bodyPr>
          <a:lstStyle/>
          <a:p>
            <a:r>
              <a:rPr lang="es-MX" sz="3200" dirty="0"/>
              <a:t>Existen aproximadamente veinte variantes del maya, y las principales regiones en las que se habla son: Yucatán, Campeche y Quintana Roo.</a:t>
            </a:r>
            <a:br>
              <a:rPr lang="es-MX" sz="3200" dirty="0"/>
            </a:br>
            <a:br>
              <a:rPr lang="es-MX" sz="3200" dirty="0"/>
            </a:br>
            <a:r>
              <a:rPr lang="es-MX" sz="3200" dirty="0"/>
              <a:t>Las lenguas indígenas mas hablas de </a:t>
            </a:r>
            <a:r>
              <a:rPr lang="es-MX" sz="3200" dirty="0" err="1"/>
              <a:t>mexico</a:t>
            </a:r>
            <a:r>
              <a:rPr lang="es-MX" sz="3200" dirty="0"/>
              <a:t> son el maya  el náhuatl  y las lenguas </a:t>
            </a:r>
            <a:r>
              <a:rPr lang="es-MX" sz="3200" dirty="0" err="1"/>
              <a:t>mxtecas</a:t>
            </a:r>
            <a:r>
              <a:rPr lang="es-MX" sz="3200" dirty="0"/>
              <a:t>.</a:t>
            </a:r>
            <a:br>
              <a:rPr lang="es-MX" sz="3200" dirty="0"/>
            </a:br>
            <a:br>
              <a:rPr lang="es-MX" sz="3200" dirty="0"/>
            </a:br>
            <a:r>
              <a:rPr lang="es-MX" sz="3200" dirty="0"/>
              <a:t>De 1930 a 2005 hubo un aumento de 3.7% en la cantidad de hablantes de lengua indígena.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2A55236-5CEC-4E76-9F07-B41C614AEE1E}"/>
              </a:ext>
            </a:extLst>
          </p:cNvPr>
          <p:cNvSpPr txBox="1"/>
          <p:nvPr/>
        </p:nvSpPr>
        <p:spPr>
          <a:xfrm>
            <a:off x="9011478" y="6255026"/>
            <a:ext cx="299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Responder </a:t>
            </a:r>
            <a:r>
              <a:rPr lang="es-MX" b="1" dirty="0" err="1"/>
              <a:t>pag.</a:t>
            </a:r>
            <a:r>
              <a:rPr lang="es-MX" b="1" dirty="0"/>
              <a:t> 152</a:t>
            </a:r>
            <a:br>
              <a:rPr lang="es-MX" b="1" dirty="0"/>
            </a:br>
            <a:r>
              <a:rPr lang="es-MX" b="1" dirty="0"/>
              <a:t>ejercicio 1</a:t>
            </a:r>
          </a:p>
        </p:txBody>
      </p:sp>
    </p:spTree>
    <p:extLst>
      <p:ext uri="{BB962C8B-B14F-4D97-AF65-F5344CB8AC3E}">
        <p14:creationId xmlns:p14="http://schemas.microsoft.com/office/powerpoint/2010/main" val="3546426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7CE3C3A4-9CAC-4058-AE66-2E2CACE4F1AF}"/>
              </a:ext>
            </a:extLst>
          </p:cNvPr>
          <p:cNvSpPr txBox="1">
            <a:spLocks/>
          </p:cNvSpPr>
          <p:nvPr/>
        </p:nvSpPr>
        <p:spPr>
          <a:xfrm>
            <a:off x="258417" y="622852"/>
            <a:ext cx="11675165" cy="18950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Investiga y realiza un cuadro comparativo de lenguas que te gustaría conocer mas.  </a:t>
            </a:r>
            <a:r>
              <a:rPr lang="es-MX" sz="1600" dirty="0">
                <a:latin typeface="+mn-lt"/>
              </a:rPr>
              <a:t>Ejemplo:</a:t>
            </a: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8919CD1-913D-4D37-9E1C-E744EB10DD22}"/>
              </a:ext>
            </a:extLst>
          </p:cNvPr>
          <p:cNvSpPr txBox="1"/>
          <p:nvPr/>
        </p:nvSpPr>
        <p:spPr>
          <a:xfrm>
            <a:off x="0" y="0"/>
            <a:ext cx="250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En tu cuaderno </a:t>
            </a:r>
          </a:p>
        </p:txBody>
      </p:sp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E34671D9-1512-4BCD-A2EF-8117F846E1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660206"/>
              </p:ext>
            </p:extLst>
          </p:nvPr>
        </p:nvGraphicFramePr>
        <p:xfrm>
          <a:off x="1378226" y="3334319"/>
          <a:ext cx="9634332" cy="292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583">
                  <a:extLst>
                    <a:ext uri="{9D8B030D-6E8A-4147-A177-3AD203B41FA5}">
                      <a16:colId xmlns:a16="http://schemas.microsoft.com/office/drawing/2014/main" val="3453322514"/>
                    </a:ext>
                  </a:extLst>
                </a:gridCol>
                <a:gridCol w="2408583">
                  <a:extLst>
                    <a:ext uri="{9D8B030D-6E8A-4147-A177-3AD203B41FA5}">
                      <a16:colId xmlns:a16="http://schemas.microsoft.com/office/drawing/2014/main" val="3507914062"/>
                    </a:ext>
                  </a:extLst>
                </a:gridCol>
                <a:gridCol w="2408583">
                  <a:extLst>
                    <a:ext uri="{9D8B030D-6E8A-4147-A177-3AD203B41FA5}">
                      <a16:colId xmlns:a16="http://schemas.microsoft.com/office/drawing/2014/main" val="1204623371"/>
                    </a:ext>
                  </a:extLst>
                </a:gridCol>
                <a:gridCol w="2408583">
                  <a:extLst>
                    <a:ext uri="{9D8B030D-6E8A-4147-A177-3AD203B41FA5}">
                      <a16:colId xmlns:a16="http://schemas.microsoft.com/office/drawing/2014/main" val="3907607361"/>
                    </a:ext>
                  </a:extLst>
                </a:gridCol>
              </a:tblGrid>
              <a:tr h="477078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Lengua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Lugar donde se habla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Variantes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% de la población que lo habla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814282"/>
                  </a:ext>
                </a:extLst>
              </a:tr>
              <a:tr h="684788">
                <a:tc>
                  <a:txBody>
                    <a:bodyPr/>
                    <a:lstStyle/>
                    <a:p>
                      <a:r>
                        <a:rPr lang="es-MX" dirty="0"/>
                        <a:t>Maya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Yucatán Campeche y QR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/>
                        <a:t>Awakateco</a:t>
                      </a:r>
                      <a:r>
                        <a:rPr lang="es-MX" dirty="0"/>
                        <a:t>,</a:t>
                      </a:r>
                      <a:br>
                        <a:rPr lang="es-MX" dirty="0"/>
                      </a:br>
                      <a:r>
                        <a:rPr lang="es-MX" dirty="0"/>
                        <a:t>chuj, </a:t>
                      </a:r>
                      <a:r>
                        <a:rPr lang="es-MX" dirty="0" err="1"/>
                        <a:t>ch´ol</a:t>
                      </a:r>
                      <a:r>
                        <a:rPr lang="es-MX" dirty="0"/>
                        <a:t>, </a:t>
                      </a:r>
                    </a:p>
                    <a:p>
                      <a:r>
                        <a:rPr lang="es-MX" dirty="0"/>
                        <a:t>Tojolabal,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11.6 %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593344"/>
                  </a:ext>
                </a:extLst>
              </a:tr>
              <a:tr h="68478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197503"/>
                  </a:ext>
                </a:extLst>
              </a:tr>
              <a:tr h="68478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794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279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079F8A7-DB4B-404C-B42C-B555E912A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694" y="324677"/>
            <a:ext cx="6321285" cy="3896139"/>
          </a:xfrm>
        </p:spPr>
        <p:txBody>
          <a:bodyPr>
            <a:normAutofit/>
          </a:bodyPr>
          <a:lstStyle/>
          <a:p>
            <a:pPr algn="ctr"/>
            <a:r>
              <a:rPr lang="es-MX" sz="4000" dirty="0"/>
              <a:t>Piensa en las diferentes canciones de  tradición  indígena de tu localidad y elabora en tu cuaderno una lista con las mas populares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F4A35C5-DD59-4422-AA90-DAADC946A14D}"/>
              </a:ext>
            </a:extLst>
          </p:cNvPr>
          <p:cNvSpPr txBox="1"/>
          <p:nvPr/>
        </p:nvSpPr>
        <p:spPr>
          <a:xfrm>
            <a:off x="4253948" y="5603366"/>
            <a:ext cx="3021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Después responde el ejercicio 6 y 9 de la página 154 y 155</a:t>
            </a:r>
          </a:p>
        </p:txBody>
      </p:sp>
      <p:pic>
        <p:nvPicPr>
          <p:cNvPr id="5122" name="Picture 2" descr="Las mejores canciones infantiles mexicanas">
            <a:extLst>
              <a:ext uri="{FF2B5EF4-FFF2-40B4-BE49-F238E27FC236}">
                <a16:creationId xmlns:a16="http://schemas.microsoft.com/office/drawing/2014/main" id="{D75AEAB7-48B8-4FF3-995D-9913EB825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5"/>
          <a:stretch/>
        </p:blipFill>
        <p:spPr bwMode="auto">
          <a:xfrm>
            <a:off x="291549" y="2272747"/>
            <a:ext cx="4147929" cy="458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CDF3958-F71D-4FB8-9335-527E9B117004}"/>
              </a:ext>
            </a:extLst>
          </p:cNvPr>
          <p:cNvSpPr txBox="1"/>
          <p:nvPr/>
        </p:nvSpPr>
        <p:spPr>
          <a:xfrm rot="20635520">
            <a:off x="7463584" y="4659005"/>
            <a:ext cx="45189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FF0000"/>
                </a:solidFill>
                <a:latin typeface="+mj-lt"/>
              </a:rPr>
              <a:t>HASTA ESTA PÁGINA</a:t>
            </a:r>
          </a:p>
          <a:p>
            <a:r>
              <a:rPr lang="es-MX" sz="2800" b="1" dirty="0">
                <a:solidFill>
                  <a:srgbClr val="FF0000"/>
                </a:solidFill>
                <a:latin typeface="+mj-lt"/>
              </a:rPr>
              <a:t>Se realizarán las actividades marcadas</a:t>
            </a:r>
          </a:p>
          <a:p>
            <a:r>
              <a:rPr lang="es-MX" sz="2800" b="1" dirty="0">
                <a:solidFill>
                  <a:srgbClr val="FF0000"/>
                </a:solidFill>
                <a:latin typeface="+mj-lt"/>
              </a:rPr>
              <a:t>24/04/20 </a:t>
            </a:r>
          </a:p>
        </p:txBody>
      </p:sp>
    </p:spTree>
    <p:extLst>
      <p:ext uri="{BB962C8B-B14F-4D97-AF65-F5344CB8AC3E}">
        <p14:creationId xmlns:p14="http://schemas.microsoft.com/office/powerpoint/2010/main" val="1732628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BF8BE1ED-39A2-4BAA-80FF-96D8D8C05BF6}"/>
              </a:ext>
            </a:extLst>
          </p:cNvPr>
          <p:cNvSpPr txBox="1">
            <a:spLocks/>
          </p:cNvSpPr>
          <p:nvPr/>
        </p:nvSpPr>
        <p:spPr>
          <a:xfrm>
            <a:off x="1166191" y="132522"/>
            <a:ext cx="6029739" cy="2425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/>
              <a:t>HAGAMOS UN CARTEL</a:t>
            </a:r>
          </a:p>
          <a:p>
            <a:endParaRPr lang="es-MX" sz="2800" dirty="0"/>
          </a:p>
          <a:p>
            <a:endParaRPr lang="es-MX" sz="2800" dirty="0"/>
          </a:p>
          <a:p>
            <a:endParaRPr lang="es-MX" sz="2800" dirty="0"/>
          </a:p>
          <a:p>
            <a:endParaRPr lang="es-MX" sz="28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5F36969-953A-4DD0-A2F4-701ED7AC9EB5}"/>
              </a:ext>
            </a:extLst>
          </p:cNvPr>
          <p:cNvSpPr/>
          <p:nvPr/>
        </p:nvSpPr>
        <p:spPr>
          <a:xfrm>
            <a:off x="530087" y="1489070"/>
            <a:ext cx="8176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i="1" dirty="0">
                <a:latin typeface="+mj-lt"/>
              </a:rPr>
              <a:t>Los </a:t>
            </a:r>
            <a:r>
              <a:rPr lang="es-MX" sz="3200" b="1" i="1" dirty="0">
                <a:latin typeface="+mj-lt"/>
              </a:rPr>
              <a:t>carteles </a:t>
            </a:r>
            <a:r>
              <a:rPr lang="es-MX" sz="3200" i="1" dirty="0">
                <a:latin typeface="+mj-lt"/>
              </a:rPr>
              <a:t>son materiales gráficos conformados por un texto breve e imágenes atractivas e impactantes.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B9480FB-9436-4B75-BB36-16E6A7DB9A7A}"/>
              </a:ext>
            </a:extLst>
          </p:cNvPr>
          <p:cNvSpPr/>
          <p:nvPr/>
        </p:nvSpPr>
        <p:spPr>
          <a:xfrm>
            <a:off x="1669774" y="3914218"/>
            <a:ext cx="66658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i="1" dirty="0">
                <a:latin typeface="+mj-lt"/>
              </a:rPr>
              <a:t>Su </a:t>
            </a:r>
            <a:r>
              <a:rPr lang="es-MX" sz="3200" i="1" u="sng" dirty="0">
                <a:latin typeface="+mj-lt"/>
              </a:rPr>
              <a:t>propósito</a:t>
            </a:r>
            <a:r>
              <a:rPr lang="es-MX" sz="3200" i="1" dirty="0">
                <a:latin typeface="+mj-lt"/>
              </a:rPr>
              <a:t> es es captar la atención de quien los ve.</a:t>
            </a:r>
          </a:p>
        </p:txBody>
      </p:sp>
      <p:pic>
        <p:nvPicPr>
          <p:cNvPr id="6146" name="Picture 2" descr="10 tips para atraer la atención de los demás | Moi">
            <a:extLst>
              <a:ext uri="{FF2B5EF4-FFF2-40B4-BE49-F238E27FC236}">
                <a16:creationId xmlns:a16="http://schemas.microsoft.com/office/drawing/2014/main" id="{14B246CC-BA85-487F-BC5D-B01A2CF15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0" r="19022"/>
          <a:stretch/>
        </p:blipFill>
        <p:spPr bwMode="auto">
          <a:xfrm>
            <a:off x="8335617" y="3058730"/>
            <a:ext cx="3581115" cy="352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535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0C25E-AD4E-4053-B6A3-E837F06F2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Cartel informativo	Cartel formativo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96E723-F7EA-4DF4-BEBB-65A427568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5574"/>
            <a:ext cx="4937760" cy="416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000" dirty="0"/>
              <a:t>Busca comunicar datos indispensables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3D46CE-7F9F-4A53-996B-26C91D873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1375574"/>
            <a:ext cx="4937760" cy="416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000" dirty="0"/>
              <a:t>Pretende propiciar y establecer hábitos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05BD91D-7E94-46DD-A007-8AE145F6C569}"/>
              </a:ext>
            </a:extLst>
          </p:cNvPr>
          <p:cNvSpPr txBox="1"/>
          <p:nvPr/>
        </p:nvSpPr>
        <p:spPr>
          <a:xfrm>
            <a:off x="9386280" y="6223377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Responder la pagina </a:t>
            </a:r>
            <a:br>
              <a:rPr lang="es-MX" dirty="0"/>
            </a:br>
            <a:r>
              <a:rPr lang="es-MX" dirty="0"/>
              <a:t>157 y 157 ejercicio 14</a:t>
            </a:r>
          </a:p>
        </p:txBody>
      </p:sp>
      <p:pic>
        <p:nvPicPr>
          <p:cNvPr id="2050" name="Picture 2" descr="Carteles Formativos e Informativos on Behance">
            <a:extLst>
              <a:ext uri="{FF2B5EF4-FFF2-40B4-BE49-F238E27FC236}">
                <a16:creationId xmlns:a16="http://schemas.microsoft.com/office/drawing/2014/main" id="{B7C6052D-7770-4EB9-AB31-3DBAF8F95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4888">
            <a:off x="7866747" y="3574511"/>
            <a:ext cx="2149622" cy="323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ucy, la cabra que diseña.: CARTEL INFORMATIVO.">
            <a:extLst>
              <a:ext uri="{FF2B5EF4-FFF2-40B4-BE49-F238E27FC236}">
                <a16:creationId xmlns:a16="http://schemas.microsoft.com/office/drawing/2014/main" id="{0310A13F-4BCC-455A-AD84-FEF1E93DD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9208">
            <a:off x="2203614" y="3675404"/>
            <a:ext cx="2667000" cy="343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66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29004-EE26-4B29-BB1F-69AC32CBE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365125"/>
            <a:ext cx="10515600" cy="1325563"/>
          </a:xfrm>
        </p:spPr>
        <p:txBody>
          <a:bodyPr/>
          <a:lstStyle/>
          <a:p>
            <a:r>
              <a:rPr lang="es-MX" dirty="0"/>
              <a:t>Un buen cartel debe contener: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AC05B92D-7CF5-461A-8459-DC82DF499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10515600" cy="4160520"/>
          </a:xfrm>
        </p:spPr>
        <p:txBody>
          <a:bodyPr>
            <a:normAutofit/>
          </a:bodyPr>
          <a:lstStyle/>
          <a:p>
            <a:r>
              <a:rPr lang="es-MX" dirty="0"/>
              <a:t>Un mensaje claro, concreto y entendible por todos.</a:t>
            </a:r>
          </a:p>
          <a:p>
            <a:endParaRPr lang="es-MX" dirty="0"/>
          </a:p>
          <a:p>
            <a:r>
              <a:rPr lang="es-MX" dirty="0"/>
              <a:t>Una imagen impactante y relacionada con el tema.</a:t>
            </a:r>
          </a:p>
          <a:p>
            <a:endParaRPr lang="es-MX" dirty="0"/>
          </a:p>
          <a:p>
            <a:r>
              <a:rPr lang="es-MX" dirty="0"/>
              <a:t>Un texto que refuerce la imagen y que incluya la información indispensable.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56201A9-0DD4-4786-A2DF-2601EFDA94CF}"/>
              </a:ext>
            </a:extLst>
          </p:cNvPr>
          <p:cNvSpPr txBox="1"/>
          <p:nvPr/>
        </p:nvSpPr>
        <p:spPr>
          <a:xfrm>
            <a:off x="8739801" y="6169709"/>
            <a:ext cx="2504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Responder </a:t>
            </a:r>
            <a:r>
              <a:rPr lang="es-MX" dirty="0" err="1"/>
              <a:t>pag.</a:t>
            </a:r>
            <a:r>
              <a:rPr lang="es-MX" dirty="0"/>
              <a:t> 139 ejercicio 14</a:t>
            </a:r>
          </a:p>
        </p:txBody>
      </p:sp>
    </p:spTree>
    <p:extLst>
      <p:ext uri="{BB962C8B-B14F-4D97-AF65-F5344CB8AC3E}">
        <p14:creationId xmlns:p14="http://schemas.microsoft.com/office/powerpoint/2010/main" val="4283369713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Personalizado 2">
      <a:dk1>
        <a:srgbClr val="000000"/>
      </a:dk1>
      <a:lt1>
        <a:srgbClr val="FFFFFF"/>
      </a:lt1>
      <a:dk2>
        <a:srgbClr val="304124"/>
      </a:dk2>
      <a:lt2>
        <a:srgbClr val="EBEDEF"/>
      </a:lt2>
      <a:accent1>
        <a:srgbClr val="A55A66"/>
      </a:accent1>
      <a:accent2>
        <a:srgbClr val="A359A2"/>
      </a:accent2>
      <a:accent3>
        <a:srgbClr val="A359A2"/>
      </a:accent3>
      <a:accent4>
        <a:srgbClr val="BA7FA0"/>
      </a:accent4>
      <a:accent5>
        <a:srgbClr val="C28FC1"/>
      </a:accent5>
      <a:accent6>
        <a:srgbClr val="A37FBA"/>
      </a:accent6>
      <a:hlink>
        <a:srgbClr val="7185B2"/>
      </a:hlink>
      <a:folHlink>
        <a:srgbClr val="878787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365</Words>
  <Application>Microsoft Office PowerPoint</Application>
  <PresentationFormat>Panorámica</PresentationFormat>
  <Paragraphs>60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Elephant</vt:lpstr>
      <vt:lpstr>Wingdings</vt:lpstr>
      <vt:lpstr>BrushVTI</vt:lpstr>
      <vt:lpstr>Presentación de PowerPoint</vt:lpstr>
      <vt:lpstr>Presentación de PowerPoint</vt:lpstr>
      <vt:lpstr>Qué es una lengua </vt:lpstr>
      <vt:lpstr>Existen aproximadamente veinte variantes del maya, y las principales regiones en las que se habla son: Yucatán, Campeche y Quintana Roo.  Las lenguas indígenas mas hablas de mexico son el maya  el náhuatl  y las lenguas mxtecas.  De 1930 a 2005 hubo un aumento de 3.7% en la cantidad de hablantes de lengua indígena.</vt:lpstr>
      <vt:lpstr>Presentación de PowerPoint</vt:lpstr>
      <vt:lpstr>Piensa en las diferentes canciones de  tradición  indígena de tu localidad y elabora en tu cuaderno una lista con las mas populares </vt:lpstr>
      <vt:lpstr>Presentación de PowerPoint</vt:lpstr>
      <vt:lpstr>Cartel informativo Cartel formativo </vt:lpstr>
      <vt:lpstr>Un buen cartel debe contener:</vt:lpstr>
      <vt:lpstr>Presentación de PowerPoint</vt:lpstr>
      <vt:lpstr>Proyecto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Artículo de divulgación</dc:title>
  <dc:creator>Angeluz1</dc:creator>
  <cp:lastModifiedBy>Angeluz1</cp:lastModifiedBy>
  <cp:revision>25</cp:revision>
  <dcterms:created xsi:type="dcterms:W3CDTF">2020-04-23T14:23:23Z</dcterms:created>
  <dcterms:modified xsi:type="dcterms:W3CDTF">2020-04-24T20:29:20Z</dcterms:modified>
</cp:coreProperties>
</file>