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633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85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821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55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968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917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34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55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085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93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07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9303-3B43-4B68-B1BD-99137C39CC3D}" type="datetimeFigureOut">
              <a:rPr lang="es-MX" smtClean="0"/>
              <a:t>03/06/2020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BD10-8339-4DDA-BDC2-4132A3B149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168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/url?sa=i&amp;url=https%3A%2F%2Fconcepto.de%2Fgalaxia%2F&amp;psig=AOvVaw1YGXEX9KNor5XzNpwvkMgQ&amp;ust=1591279119596000&amp;source=images&amp;cd=vfe&amp;ved=0CAIQjRxqFwoTCJDMherm5ekCFQAAAAAdAAAAAB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url=https%3A%2F%2Fwww.facebook.com%2Fpages%2Fcategory%2FCommunity-Service%2FDerechos-de-la-Ciudadan%25C3%25ADa-311368186081695%2F&amp;psig=AOvVaw34oQecB7x_p2d5zoDeKBE2&amp;ust=1591297894909000&amp;source=images&amp;cd=vfe&amp;ved=0CAIQjRxqFwoTCKCP9uCs5ukCFQAAAAAdAAAAABAD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/url?sa=i&amp;url=https%3A%2F%2Fmexiconuevaera.com%2Fsociedad%2Fviral%2F2018%2F01%2F23%2Fsolo-el-53-de-la-poblacion-mexicana-conoce-sobre-los-derechos-sociales&amp;psig=AOvVaw34oQecB7x_p2d5zoDeKBE2&amp;ust=1591297894909000&amp;source=images&amp;cd=vfe&amp;ved=0CAIQjRxqFwoTCKCP9uCs5ukCFQAAAAAdAAAAABAa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url?sa=i&amp;url=https%3A%2F%2Fpequenosciudadanos.org.mx%2Flanzamiento-serie-animada-pequens-ciudadans%2F&amp;psig=AOvVaw34oQecB7x_p2d5zoDeKBE2&amp;ust=1591297894909000&amp;source=images&amp;cd=vfe&amp;ved=0CAIQjRxqFwoTCKCP9uCs5ukCFQAAAAAdAAAAABA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url=https%3A%2F%2Fwww.bioguia.com%2Ftecnologia%2Fdescubren-el-objeto-mas-grande-de-todo-el-universo-y-eso-desata-cientos-de-preguntas-a-los-cientificos_29603771.html&amp;psig=AOvVaw1konBlz2_WHQgMD4c2V05t&amp;ust=1591296310681000&amp;source=images&amp;cd=vfe&amp;ved=0CAIQjRxqFwoTCJjI3--m5ukCFQAAAAAdAAAAABA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/url?sa=i&amp;url=https%3A%2F%2Fwww.lajornadanet.com%2Findex.php%2F2019%2F08%2F05%2Factivad-astronomica-se-realizara-el-10-de-agosto-en-chinandega%2F&amp;psig=AOvVaw1konBlz2_WHQgMD4c2V05t&amp;ust=1591296310681000&amp;source=images&amp;cd=vfe&amp;ved=0CAIQjRxqFwoTCJjI3--m5ukCFQAAAAAdAAAAABA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url=https%3A%2F%2Fwww.ecologiaverde.com%2Fdiferencia-entre-planeta-estrella-y-satelite-natural-1189.html&amp;psig=AOvVaw13t-IazeGoK7vCLsQPmXF7&amp;ust=1591296003687000&amp;source=images&amp;cd=vfe&amp;ved=0CAIQjRxqFwoTCJifjK6m5ukCFQAAAAAdAAAAABA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/url?sa=i&amp;url=https%3A%2F%2Fwww.astrobitacora.com%2Ffusion-de-14-galaxias-inicio-universo%2F&amp;psig=AOvVaw1YGXEX9KNor5XzNpwvkMgQ&amp;ust=1591279119596000&amp;source=images&amp;cd=vfe&amp;ved=0CAIQjRxqFwoTCJDMherm5ekCFQAAAAAdAAAAABA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/url?sa=i&amp;url=https%3A%2F%2Fwww.diferencia-entre.com%2Fdiferencia-entre-planeta-y-satelite%2F&amp;psig=AOvVaw184UyMoLEcSK2qQ_xLFIsL&amp;ust=1591296527065000&amp;source=images&amp;cd=vfe&amp;ved=0CAIQjRxqFwoTCMCLptan5ukCFQAAAAAdAAAAABAJ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%3A%2F%2Fwww.eluniversohoy.net%2Fastronomos-descubren-20-nuevas-lunas-alrededor-de-saturno%2F&amp;psig=AOvVaw06OstABsy-eC3ybsu4Z2mv&amp;ust=1591296753955000&amp;source=images&amp;cd=vfe&amp;ved=0CAIQjRxqFwoTCLDBsMGo5ukCFQAAAAAdAAAAABA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url=https%3A%2F%2Fconcepto.de%2Fcometas%2F&amp;psig=AOvVaw1Re48saZvE-qbr-FDUforg&amp;ust=1591296854317000&amp;source=images&amp;cd=vfe&amp;ved=0CAIQjRxqFwoTCOCrn_Go5ukCFQAAAAAdAAAAAB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s%3A%2F%2Fgradoceroprensa.wordpress.com%2F2019%2F03%2F30%2Farticulo-131-constitucional-una-excepcion-al-principio-de-division-de-poderes%2F&amp;psig=AOvVaw2l4sKy_eCGqff3PH_2S1Xe&amp;ust=1591296999395000&amp;source=images&amp;cd=vfe&amp;ved=0CAIQjRxqFwoTCNiD97Wp5ukCFQAAAAAdAAAAABA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laxia - Concepto, origen, descubrimiento y tip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47002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5715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CARACTERISTICAS DEL UNIVERSO</a:t>
            </a:r>
            <a:endParaRPr lang="es-MX" sz="8000" b="1" dirty="0">
              <a:ln w="5715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509489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CIENCIAS NATURALES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rgbClr val="002060"/>
                </a:solidFill>
              </a:rPr>
              <a:t>México es una republica representativa, democrática, laica y federal.</a:t>
            </a:r>
          </a:p>
          <a:p>
            <a:pPr marL="0" indent="0">
              <a:buNone/>
            </a:pPr>
            <a:endParaRPr lang="es-MX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rgbClr val="002060"/>
                </a:solidFill>
              </a:rPr>
              <a:t>En un gobierno democrático: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El poder viene del pueblo. La ciudadanía elige a sus gobernantes.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El poder de los gobernantes esta limitado por la ley.</a:t>
            </a:r>
          </a:p>
          <a:p>
            <a:r>
              <a:rPr lang="es-MX" dirty="0" smtClean="0">
                <a:solidFill>
                  <a:srgbClr val="002060"/>
                </a:solidFill>
              </a:rPr>
              <a:t>El </a:t>
            </a:r>
            <a:r>
              <a:rPr lang="es-MX" b="1" dirty="0" smtClean="0">
                <a:solidFill>
                  <a:srgbClr val="002060"/>
                </a:solidFill>
              </a:rPr>
              <a:t>poder</a:t>
            </a:r>
            <a:r>
              <a:rPr lang="es-MX" dirty="0" smtClean="0">
                <a:solidFill>
                  <a:srgbClr val="002060"/>
                </a:solidFill>
              </a:rPr>
              <a:t> se divide entres: </a:t>
            </a:r>
            <a:r>
              <a:rPr lang="es-MX" u="sng" dirty="0" smtClean="0">
                <a:solidFill>
                  <a:srgbClr val="002060"/>
                </a:solidFill>
              </a:rPr>
              <a:t>ejecutivo</a:t>
            </a:r>
            <a:r>
              <a:rPr lang="es-MX" dirty="0" smtClean="0">
                <a:solidFill>
                  <a:srgbClr val="002060"/>
                </a:solidFill>
              </a:rPr>
              <a:t>, </a:t>
            </a:r>
            <a:r>
              <a:rPr lang="es-MX" u="sng" dirty="0" smtClean="0">
                <a:solidFill>
                  <a:srgbClr val="002060"/>
                </a:solidFill>
              </a:rPr>
              <a:t>legislativo</a:t>
            </a:r>
            <a:r>
              <a:rPr lang="es-MX" dirty="0" smtClean="0">
                <a:solidFill>
                  <a:srgbClr val="002060"/>
                </a:solidFill>
              </a:rPr>
              <a:t> y </a:t>
            </a:r>
            <a:r>
              <a:rPr lang="es-MX" u="sng" dirty="0" smtClean="0">
                <a:solidFill>
                  <a:srgbClr val="002060"/>
                </a:solidFill>
              </a:rPr>
              <a:t>Judicial</a:t>
            </a:r>
            <a:r>
              <a:rPr lang="es-MX" dirty="0" smtClean="0">
                <a:solidFill>
                  <a:srgbClr val="002060"/>
                </a:solidFill>
              </a:rPr>
              <a:t>, los cuales se limitan entre si y se coordinan para cumplir sus funciones</a:t>
            </a:r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80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t="10417" r="42020" b="6250"/>
          <a:stretch/>
        </p:blipFill>
        <p:spPr bwMode="auto">
          <a:xfrm>
            <a:off x="586263" y="0"/>
            <a:ext cx="79081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47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rechos de la Ciudadanía - Home | Facebo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7970"/>
            <a:ext cx="9144000" cy="40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Nuestro compromiso </a:t>
            </a:r>
            <a:br>
              <a:rPr lang="es-MX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s-MX" b="1" dirty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 la legalidad</a:t>
            </a:r>
            <a:r>
              <a:rPr lang="es-MX" dirty="0"/>
              <a:t/>
            </a:r>
            <a:br>
              <a:rPr lang="es-MX" dirty="0"/>
            </a:br>
            <a:endParaRPr lang="es-MX" sz="73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91167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FORMACION CIVICA Y ETICA </a:t>
            </a:r>
            <a:endParaRPr lang="es-MX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3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ólo el 53% de la población mexicana conoce sobre los derechos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600" b="1" dirty="0"/>
              <a:t>Al formar parte de una colectividad gozas de la protección de la ley, disfrutas los </a:t>
            </a:r>
            <a:r>
              <a:rPr lang="es-MX" sz="3600" b="1" dirty="0" smtClean="0"/>
              <a:t>servicios </a:t>
            </a:r>
            <a:r>
              <a:rPr lang="es-MX" sz="3600" b="1" dirty="0"/>
              <a:t>relacionados con la satisfacción de tus derechos y puedes desarrollar tu </a:t>
            </a:r>
            <a:r>
              <a:rPr lang="es-MX" sz="3600" b="1" dirty="0" smtClean="0"/>
              <a:t>potencial </a:t>
            </a:r>
            <a:r>
              <a:rPr lang="es-MX" sz="3600" b="1" dirty="0"/>
              <a:t>gracias a los recursos, apoyos y condiciones que te brindan el </a:t>
            </a:r>
            <a:r>
              <a:rPr lang="es-MX" sz="3600" b="1" dirty="0" smtClean="0"/>
              <a:t>gobierno</a:t>
            </a:r>
            <a:r>
              <a:rPr lang="es-MX" sz="3600" b="1" dirty="0"/>
              <a:t>, la sociedad y tu familia</a:t>
            </a:r>
            <a:r>
              <a:rPr lang="es-MX" sz="36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3497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libros.conaliteg.gob.mx/c/P6FCA/1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27607" r="13483" b="13242"/>
          <a:stretch/>
        </p:blipFill>
        <p:spPr bwMode="auto">
          <a:xfrm>
            <a:off x="1143000" y="40512"/>
            <a:ext cx="7086600" cy="68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76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anzamiento Serie Animada Pequeñ@s Ciudadan@s | Pequeños Ciudadan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9525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52400" y="1143000"/>
            <a:ext cx="38862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</a:rPr>
              <a:t>los derechos y responsabilidades </a:t>
            </a:r>
            <a:r>
              <a:rPr lang="es-MX" sz="4000" b="1" dirty="0" smtClean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</a:rPr>
              <a:t>los niños como integrantes de una colectividad se han enriquecido en México </a:t>
            </a:r>
            <a:r>
              <a:rPr lang="es-MX" sz="4000" b="1" dirty="0" smtClean="0">
                <a:solidFill>
                  <a:schemeClr val="accent6">
                    <a:lumMod val="50000"/>
                  </a:schemeClr>
                </a:solidFill>
              </a:rPr>
              <a:t>mediante </a:t>
            </a:r>
            <a:r>
              <a:rPr lang="es-MX" sz="4000" b="1" dirty="0">
                <a:solidFill>
                  <a:schemeClr val="accent6">
                    <a:lumMod val="50000"/>
                  </a:schemeClr>
                </a:solidFill>
              </a:rPr>
              <a:t>la Ley para la Protección de los Derechos de Niñas, Niños y </a:t>
            </a:r>
            <a:r>
              <a:rPr lang="es-MX" sz="4000" b="1" dirty="0" smtClean="0">
                <a:solidFill>
                  <a:schemeClr val="accent6">
                    <a:lumMod val="50000"/>
                  </a:schemeClr>
                </a:solidFill>
              </a:rPr>
              <a:t>Adolescentes (LPDNNA). </a:t>
            </a:r>
          </a:p>
          <a:p>
            <a:pPr marL="0" indent="0">
              <a:buNone/>
            </a:pPr>
            <a:endParaRPr lang="es-MX" sz="4000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es-MX" sz="4000" dirty="0" smtClean="0">
                <a:solidFill>
                  <a:srgbClr val="FF0066"/>
                </a:solidFill>
              </a:rPr>
              <a:t>De </a:t>
            </a:r>
            <a:r>
              <a:rPr lang="es-MX" sz="4000" dirty="0">
                <a:solidFill>
                  <a:srgbClr val="FF0066"/>
                </a:solidFill>
              </a:rPr>
              <a:t>esta manera, la niñez mexicana fortalecerá sus </a:t>
            </a:r>
            <a:r>
              <a:rPr lang="es-MX" sz="4000" dirty="0" smtClean="0">
                <a:solidFill>
                  <a:srgbClr val="FF0066"/>
                </a:solidFill>
              </a:rPr>
              <a:t>capacidades y </a:t>
            </a:r>
            <a:r>
              <a:rPr lang="es-MX" sz="4000" dirty="0">
                <a:solidFill>
                  <a:srgbClr val="FF0066"/>
                </a:solidFill>
              </a:rPr>
              <a:t>valores ciudadanos al participar </a:t>
            </a:r>
            <a:r>
              <a:rPr lang="es-MX" sz="4000" dirty="0" smtClean="0">
                <a:solidFill>
                  <a:srgbClr val="FF0066"/>
                </a:solidFill>
              </a:rPr>
              <a:t>activamente </a:t>
            </a:r>
            <a:r>
              <a:rPr lang="es-MX" sz="4000" dirty="0">
                <a:solidFill>
                  <a:srgbClr val="FF0066"/>
                </a:solidFill>
              </a:rPr>
              <a:t>en asuntos de interés común y en </a:t>
            </a:r>
            <a:r>
              <a:rPr lang="es-MX" sz="4000" dirty="0" smtClean="0">
                <a:solidFill>
                  <a:srgbClr val="FF0066"/>
                </a:solidFill>
              </a:rPr>
              <a:t>el mejoramiento </a:t>
            </a:r>
            <a:r>
              <a:rPr lang="es-MX" sz="4000" dirty="0">
                <a:solidFill>
                  <a:srgbClr val="FF0066"/>
                </a:solidFill>
              </a:rPr>
              <a:t>de su entorno. Con ello se preparan </a:t>
            </a:r>
            <a:r>
              <a:rPr lang="es-MX" sz="4000" dirty="0" smtClean="0">
                <a:solidFill>
                  <a:srgbClr val="FF0066"/>
                </a:solidFill>
              </a:rPr>
              <a:t>para asumir </a:t>
            </a:r>
            <a:r>
              <a:rPr lang="es-MX" sz="4000" dirty="0">
                <a:solidFill>
                  <a:srgbClr val="FF0066"/>
                </a:solidFill>
              </a:rPr>
              <a:t>los derechos y </a:t>
            </a:r>
            <a:r>
              <a:rPr lang="es-MX" sz="4000" dirty="0" smtClean="0">
                <a:solidFill>
                  <a:srgbClr val="FF0066"/>
                </a:solidFill>
              </a:rPr>
              <a:t>las </a:t>
            </a:r>
            <a:r>
              <a:rPr lang="es-MX" sz="4000" dirty="0">
                <a:solidFill>
                  <a:srgbClr val="FF0066"/>
                </a:solidFill>
              </a:rPr>
              <a:t>obligaciones </a:t>
            </a:r>
            <a:r>
              <a:rPr lang="es-MX" sz="4000" dirty="0" smtClean="0">
                <a:solidFill>
                  <a:srgbClr val="FF0066"/>
                </a:solidFill>
              </a:rPr>
              <a:t>ciudadanas </a:t>
            </a:r>
            <a:r>
              <a:rPr lang="es-MX" sz="4000" dirty="0">
                <a:solidFill>
                  <a:srgbClr val="FF0066"/>
                </a:solidFill>
              </a:rPr>
              <a:t>que establece la Constitución. 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277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scubren el objeto más grande de todo el Universo y eso desata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3900" b="1" dirty="0" smtClean="0">
                <a:solidFill>
                  <a:srgbClr val="FF0066"/>
                </a:solidFill>
              </a:rPr>
              <a:t>El universo es el conjunto de todo lo que existe, y no solo lo que está cerca de nosotros, </a:t>
            </a:r>
            <a:r>
              <a:rPr lang="es-MX" sz="3900" b="1" dirty="0" err="1" smtClean="0">
                <a:solidFill>
                  <a:srgbClr val="FF0066"/>
                </a:solidFill>
              </a:rPr>
              <a:t>tambien</a:t>
            </a:r>
            <a:r>
              <a:rPr lang="es-MX" sz="3900" b="1" dirty="0" smtClean="0">
                <a:solidFill>
                  <a:srgbClr val="FF0066"/>
                </a:solidFill>
              </a:rPr>
              <a:t> los que </a:t>
            </a:r>
            <a:r>
              <a:rPr lang="es-MX" sz="3900" b="1" dirty="0" err="1" smtClean="0">
                <a:solidFill>
                  <a:srgbClr val="FF0066"/>
                </a:solidFill>
              </a:rPr>
              <a:t>estáa</a:t>
            </a:r>
            <a:r>
              <a:rPr lang="es-MX" sz="3900" b="1" dirty="0" smtClean="0">
                <a:solidFill>
                  <a:srgbClr val="FF0066"/>
                </a:solidFill>
              </a:rPr>
              <a:t> a distancias inimaginables.</a:t>
            </a:r>
          </a:p>
          <a:p>
            <a:pPr marL="0" indent="0" algn="ctr">
              <a:buNone/>
            </a:pPr>
            <a:endParaRPr lang="es-MX" sz="3900" b="1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r>
              <a:rPr lang="es-MX" sz="3900" b="1" dirty="0" smtClean="0">
                <a:solidFill>
                  <a:srgbClr val="FF0066"/>
                </a:solidFill>
              </a:rPr>
              <a:t>De acuerdo a los datos publicados por la Administración Nacional Aeronáutica y el Espacio (NASA) se piensa que el universo tiene aproximadamente 13 700 millones de años de </a:t>
            </a:r>
            <a:r>
              <a:rPr lang="es-MX" sz="3900" b="1" dirty="0" err="1" smtClean="0">
                <a:solidFill>
                  <a:srgbClr val="FF0066"/>
                </a:solidFill>
              </a:rPr>
              <a:t>antiguedad</a:t>
            </a:r>
            <a:r>
              <a:rPr lang="es-MX" sz="3900" b="1" dirty="0" smtClean="0">
                <a:solidFill>
                  <a:srgbClr val="FF0066"/>
                </a:solidFill>
              </a:rPr>
              <a:t>.</a:t>
            </a:r>
          </a:p>
          <a:p>
            <a:pPr marL="0" indent="0">
              <a:buNone/>
            </a:pP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03951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ctivad astronómica se realizara el 10 de agosto en Chinandeg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3962400"/>
            <a:ext cx="8763000" cy="2697163"/>
          </a:xfrm>
        </p:spPr>
        <p:txBody>
          <a:bodyPr>
            <a:noAutofit/>
          </a:bodyPr>
          <a:lstStyle/>
          <a:p>
            <a:pPr algn="ctr"/>
            <a:endParaRPr lang="es-MX" sz="2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MX" sz="2800" dirty="0" smtClean="0">
                <a:solidFill>
                  <a:schemeClr val="bg1"/>
                </a:solidFill>
              </a:rPr>
              <a:t>Los componentes del universo tienen características que nos permiten diferenciarlos, vayamos a conocerlas.</a:t>
            </a:r>
            <a:endParaRPr lang="es-MX" sz="28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4800" y="3048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</a:rPr>
              <a:t>Entre sus diversos componentes se encuentra la materia visible, como las galaxias, las estrellas, los panetas, los cometas, los satélites, además de polvos, gases y materia no visible</a:t>
            </a:r>
            <a:endParaRPr lang="es-MX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0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iferencia entre planeta, estrella y satélite natura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ln w="57150">
                  <a:solidFill>
                    <a:srgbClr val="00B0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LAS ESTRELLAS</a:t>
            </a:r>
            <a:endParaRPr lang="es-MX" sz="8800" b="1" dirty="0">
              <a:ln w="57150">
                <a:solidFill>
                  <a:srgbClr val="00B0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MX" b="1" dirty="0" smtClean="0">
                <a:solidFill>
                  <a:schemeClr val="bg1"/>
                </a:solidFill>
              </a:rPr>
              <a:t>Son cuerpos celestes semejantes a una esfera, son de diferentes tamaños y emiten luz. El brillo que observamos de ellas depende, entre otros factores, de la distancia a la que se encuentran, de su tamaño y composición. </a:t>
            </a:r>
          </a:p>
          <a:p>
            <a:pPr marL="0" indent="0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MX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b="1" dirty="0" smtClean="0">
                <a:solidFill>
                  <a:schemeClr val="bg1"/>
                </a:solidFill>
              </a:rPr>
              <a:t>El sol es la estrella y el cuerpo de mayor </a:t>
            </a:r>
            <a:r>
              <a:rPr lang="es-MX" b="1" dirty="0" err="1" smtClean="0">
                <a:solidFill>
                  <a:schemeClr val="bg1"/>
                </a:solidFill>
              </a:rPr>
              <a:t>tamano</a:t>
            </a:r>
            <a:r>
              <a:rPr lang="es-MX" b="1" dirty="0" smtClean="0">
                <a:solidFill>
                  <a:schemeClr val="bg1"/>
                </a:solidFill>
              </a:rPr>
              <a:t> del sistema solar. 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2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etectan la fusión de 14 galaxias en el inicio del universo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57150">
                  <a:solidFill>
                    <a:srgbClr val="FF006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LAS GALAXIAS</a:t>
            </a:r>
            <a:endParaRPr lang="es-MX" sz="7200" b="1" dirty="0">
              <a:ln w="57150">
                <a:solidFill>
                  <a:srgbClr val="FF006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Son </a:t>
            </a:r>
            <a:r>
              <a:rPr lang="en-US" dirty="0" err="1" smtClean="0">
                <a:solidFill>
                  <a:schemeClr val="bg1"/>
                </a:solidFill>
              </a:rPr>
              <a:t>grandes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concentraciones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estrellas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planetas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polbo</a:t>
            </a:r>
            <a:r>
              <a:rPr lang="en-US" dirty="0" smtClean="0">
                <a:solidFill>
                  <a:schemeClr val="bg1"/>
                </a:solidFill>
              </a:rPr>
              <a:t> y gases.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sabe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en el </a:t>
            </a:r>
            <a:r>
              <a:rPr lang="en-US" dirty="0" err="1" smtClean="0">
                <a:solidFill>
                  <a:schemeClr val="bg1"/>
                </a:solidFill>
              </a:rPr>
              <a:t>universo</a:t>
            </a:r>
            <a:r>
              <a:rPr lang="en-US" dirty="0" smtClean="0">
                <a:solidFill>
                  <a:schemeClr val="bg1"/>
                </a:solidFill>
              </a:rPr>
              <a:t> hay </a:t>
            </a:r>
            <a:r>
              <a:rPr lang="en-US" dirty="0" err="1" smtClean="0">
                <a:solidFill>
                  <a:schemeClr val="bg1"/>
                </a:solidFill>
              </a:rPr>
              <a:t>billones</a:t>
            </a:r>
            <a:r>
              <a:rPr lang="en-US" dirty="0" smtClean="0">
                <a:solidFill>
                  <a:schemeClr val="bg1"/>
                </a:solidFill>
              </a:rPr>
              <a:t> de galaxias </a:t>
            </a:r>
            <a:r>
              <a:rPr lang="en-US" dirty="0" err="1" smtClean="0">
                <a:solidFill>
                  <a:schemeClr val="bg1"/>
                </a:solidFill>
              </a:rPr>
              <a:t>que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diferentes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tamaños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Se </a:t>
            </a:r>
            <a:r>
              <a:rPr lang="en-US" dirty="0" err="1" smtClean="0">
                <a:solidFill>
                  <a:schemeClr val="bg1"/>
                </a:solidFill>
              </a:rPr>
              <a:t>agrupan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formando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cumulos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supercumulos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decir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pequenas</a:t>
            </a:r>
            <a:r>
              <a:rPr lang="en-US" dirty="0" smtClean="0">
                <a:solidFill>
                  <a:schemeClr val="bg1"/>
                </a:solidFill>
              </a:rPr>
              <a:t> y </a:t>
            </a:r>
            <a:r>
              <a:rPr lang="en-US" dirty="0" err="1" smtClean="0">
                <a:solidFill>
                  <a:schemeClr val="bg1"/>
                </a:solidFill>
              </a:rPr>
              <a:t>grandes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acumulaciones</a:t>
            </a:r>
            <a:r>
              <a:rPr lang="en-US" dirty="0" smtClean="0">
                <a:solidFill>
                  <a:schemeClr val="bg1"/>
                </a:solidFill>
              </a:rPr>
              <a:t> de </a:t>
            </a:r>
            <a:r>
              <a:rPr lang="en-US" dirty="0" err="1" smtClean="0">
                <a:solidFill>
                  <a:schemeClr val="bg1"/>
                </a:solidFill>
              </a:rPr>
              <a:t>galaxisas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11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ferencia entre Planeta y Satélite - Diferencia Ent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8397"/>
          <a:stretch/>
        </p:blipFill>
        <p:spPr bwMode="auto">
          <a:xfrm>
            <a:off x="-1" y="0"/>
            <a:ext cx="9143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57150">
                  <a:solidFill>
                    <a:srgbClr val="7030A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PLANETAS</a:t>
            </a:r>
            <a:endParaRPr lang="es-MX" sz="6000" b="1" dirty="0">
              <a:ln w="57150">
                <a:solidFill>
                  <a:srgbClr val="7030A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Son cuerpos opacos de distintos tamaños que reflejan la luz que reciben.</a:t>
            </a:r>
          </a:p>
          <a:p>
            <a:pPr marL="0" indent="0">
              <a:buNone/>
            </a:pPr>
            <a:endParaRPr lang="es-MX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Actualmente se considera que hay ocho planetas en el sistema solar.</a:t>
            </a:r>
          </a:p>
          <a:p>
            <a:pPr marL="0" indent="0">
              <a:buNone/>
            </a:pPr>
            <a:endParaRPr lang="es-MX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Tienen distintos movimientos, como son el de traslación y rotación.</a:t>
            </a:r>
          </a:p>
          <a:p>
            <a:pPr marL="0" indent="0">
              <a:buNone/>
            </a:pPr>
            <a:endParaRPr lang="es-MX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Se clasifican en rocosos y gaseosos.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5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strónomos descubren 20 nuevas lunas alrededor de Saturno - El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SATELITES</a:t>
            </a:r>
            <a:endParaRPr lang="es-MX" b="1" dirty="0">
              <a:ln w="38100">
                <a:solidFill>
                  <a:srgbClr val="FFFF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Son cuerpos celestes que se mueven en torno a los planetas. </a:t>
            </a:r>
            <a:r>
              <a:rPr lang="es-MX" dirty="0" err="1" smtClean="0">
                <a:solidFill>
                  <a:schemeClr val="bg1"/>
                </a:solidFill>
              </a:rPr>
              <a:t>Hayde</a:t>
            </a:r>
            <a:r>
              <a:rPr lang="es-MX" dirty="0" smtClean="0">
                <a:solidFill>
                  <a:schemeClr val="bg1"/>
                </a:solidFill>
              </a:rPr>
              <a:t> dos tipos: </a:t>
            </a:r>
            <a:r>
              <a:rPr lang="es-MX" dirty="0" err="1" smtClean="0">
                <a:solidFill>
                  <a:schemeClr val="bg1"/>
                </a:solidFill>
              </a:rPr>
              <a:t>naturale</a:t>
            </a:r>
            <a:r>
              <a:rPr lang="es-MX" dirty="0" smtClean="0">
                <a:solidFill>
                  <a:schemeClr val="bg1"/>
                </a:solidFill>
              </a:rPr>
              <a:t> </a:t>
            </a:r>
            <a:r>
              <a:rPr lang="es-MX" dirty="0" err="1" smtClean="0">
                <a:solidFill>
                  <a:schemeClr val="bg1"/>
                </a:solidFill>
              </a:rPr>
              <a:t>sy</a:t>
            </a:r>
            <a:r>
              <a:rPr lang="es-MX" dirty="0" smtClean="0">
                <a:solidFill>
                  <a:schemeClr val="bg1"/>
                </a:solidFill>
              </a:rPr>
              <a:t> artificiales</a:t>
            </a:r>
          </a:p>
          <a:p>
            <a:pPr marL="0" indent="0">
              <a:buNone/>
            </a:pPr>
            <a:endParaRPr lang="es-MX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Un </a:t>
            </a:r>
            <a:r>
              <a:rPr lang="es-MX" dirty="0" err="1" smtClean="0">
                <a:solidFill>
                  <a:schemeClr val="bg1"/>
                </a:solidFill>
              </a:rPr>
              <a:t>satelite</a:t>
            </a:r>
            <a:r>
              <a:rPr lang="es-MX" dirty="0" smtClean="0">
                <a:solidFill>
                  <a:schemeClr val="bg1"/>
                </a:solidFill>
              </a:rPr>
              <a:t> natural e </a:t>
            </a:r>
            <a:r>
              <a:rPr lang="es-MX" dirty="0" err="1" smtClean="0">
                <a:solidFill>
                  <a:schemeClr val="bg1"/>
                </a:solidFill>
              </a:rPr>
              <a:t>sun</a:t>
            </a:r>
            <a:r>
              <a:rPr lang="es-MX" dirty="0" smtClean="0">
                <a:solidFill>
                  <a:schemeClr val="bg1"/>
                </a:solidFill>
              </a:rPr>
              <a:t> cuerpo opaco que refleja la luz, gira al rededor de un cuerpo de mayor </a:t>
            </a:r>
            <a:r>
              <a:rPr lang="es-MX" dirty="0" err="1" smtClean="0">
                <a:solidFill>
                  <a:schemeClr val="bg1"/>
                </a:solidFill>
              </a:rPr>
              <a:t>ta</a:t>
            </a:r>
            <a:r>
              <a:rPr lang="es-MX" dirty="0" smtClean="0">
                <a:solidFill>
                  <a:schemeClr val="bg1"/>
                </a:solidFill>
              </a:rPr>
              <a:t> mano y su forma puede variar.</a:t>
            </a:r>
          </a:p>
          <a:p>
            <a:pPr marL="0" indent="0">
              <a:buNone/>
            </a:pPr>
            <a:endParaRPr lang="es-MX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chemeClr val="bg1"/>
                </a:solidFill>
              </a:rPr>
              <a:t>Por </a:t>
            </a:r>
            <a:r>
              <a:rPr lang="es-MX" dirty="0" err="1" smtClean="0">
                <a:solidFill>
                  <a:schemeClr val="bg1"/>
                </a:solidFill>
              </a:rPr>
              <a:t>ejemlo</a:t>
            </a:r>
            <a:r>
              <a:rPr lang="es-MX" dirty="0" smtClean="0">
                <a:solidFill>
                  <a:schemeClr val="bg1"/>
                </a:solidFill>
              </a:rPr>
              <a:t> la luna, que es el </a:t>
            </a:r>
            <a:r>
              <a:rPr lang="es-MX" dirty="0" err="1" smtClean="0">
                <a:solidFill>
                  <a:schemeClr val="bg1"/>
                </a:solidFill>
              </a:rPr>
              <a:t>satelite</a:t>
            </a:r>
            <a:r>
              <a:rPr lang="es-MX" dirty="0" smtClean="0">
                <a:solidFill>
                  <a:schemeClr val="bg1"/>
                </a:solidFill>
              </a:rPr>
              <a:t> de la </a:t>
            </a:r>
            <a:r>
              <a:rPr lang="en-US" dirty="0" smtClean="0">
                <a:solidFill>
                  <a:schemeClr val="bg1"/>
                </a:solidFill>
              </a:rPr>
              <a:t>Tierra</a:t>
            </a:r>
          </a:p>
        </p:txBody>
      </p:sp>
    </p:spTree>
    <p:extLst>
      <p:ext uri="{BB962C8B-B14F-4D97-AF65-F5344CB8AC3E}">
        <p14:creationId xmlns:p14="http://schemas.microsoft.com/office/powerpoint/2010/main" val="1803384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metas - Concepto, clasificación, partes y característica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3"/>
          <a:stretch/>
        </p:blipFill>
        <p:spPr bwMode="auto">
          <a:xfrm>
            <a:off x="-26276" y="0"/>
            <a:ext cx="91702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5715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LOS COMETAS</a:t>
            </a:r>
            <a:endParaRPr lang="es-MX" sz="6000" b="1" dirty="0">
              <a:ln w="5715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8904" y="1600200"/>
            <a:ext cx="7315200" cy="502920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Tienen diversos tamaños, pero al ser </a:t>
            </a:r>
            <a:r>
              <a:rPr lang="es-MX" dirty="0" err="1" smtClean="0">
                <a:solidFill>
                  <a:schemeClr val="bg1"/>
                </a:solidFill>
              </a:rPr>
              <a:t>comparadps</a:t>
            </a:r>
            <a:r>
              <a:rPr lang="es-MX" dirty="0" smtClean="0">
                <a:solidFill>
                  <a:schemeClr val="bg1"/>
                </a:solidFill>
              </a:rPr>
              <a:t> con los planetas del sistema solar resultan                              ser cuerpos pequeños</a:t>
            </a:r>
          </a:p>
          <a:p>
            <a:endParaRPr lang="es-MX" dirty="0" smtClean="0">
              <a:solidFill>
                <a:schemeClr val="bg1"/>
              </a:solidFill>
            </a:endParaRPr>
          </a:p>
          <a:p>
            <a:r>
              <a:rPr lang="es-MX" dirty="0" smtClean="0">
                <a:solidFill>
                  <a:schemeClr val="bg1"/>
                </a:solidFill>
              </a:rPr>
              <a:t>Se mueven al rededor del sol describiendo orbitas que son                  mas alargadas que las d </a:t>
            </a:r>
            <a:r>
              <a:rPr lang="es-MX" dirty="0" err="1" smtClean="0">
                <a:solidFill>
                  <a:schemeClr val="bg1"/>
                </a:solidFill>
              </a:rPr>
              <a:t>elos</a:t>
            </a:r>
            <a:r>
              <a:rPr lang="es-MX" dirty="0" smtClean="0">
                <a:solidFill>
                  <a:schemeClr val="bg1"/>
                </a:solidFill>
              </a:rPr>
              <a:t> planetas</a:t>
            </a:r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59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2411" y="838200"/>
            <a:ext cx="8686800" cy="1470025"/>
          </a:xfrm>
        </p:spPr>
        <p:txBody>
          <a:bodyPr>
            <a:noAutofit/>
          </a:bodyPr>
          <a:lstStyle/>
          <a:p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DIVISIÓN DE PODERES</a:t>
            </a:r>
            <a:endParaRPr lang="es-MX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98204" y="152400"/>
            <a:ext cx="6400800" cy="10668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2060"/>
                </a:solidFill>
              </a:rPr>
              <a:t>FORMACION CIVICA Y ETICA </a:t>
            </a:r>
            <a:endParaRPr lang="es-MX" sz="18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ARTÍCULO 131 CONSTITUCIONAL. UNA EXCEPCIÓN AL PRINCIPIO DE 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525439"/>
            <a:ext cx="675322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25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575</Words>
  <Application>Microsoft Office PowerPoint</Application>
  <PresentationFormat>Presentación en pantalla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CARACTERISTICAS DEL UNIVERSO</vt:lpstr>
      <vt:lpstr>Presentación de PowerPoint</vt:lpstr>
      <vt:lpstr>Presentación de PowerPoint</vt:lpstr>
      <vt:lpstr>LAS ESTRELLAS</vt:lpstr>
      <vt:lpstr>LAS GALAXIAS</vt:lpstr>
      <vt:lpstr>LOS PLANETAS</vt:lpstr>
      <vt:lpstr>LOS SATELITES</vt:lpstr>
      <vt:lpstr>LOS COMETAS</vt:lpstr>
      <vt:lpstr>LA DIVISIÓN DE PODERES</vt:lpstr>
      <vt:lpstr>Presentación de PowerPoint</vt:lpstr>
      <vt:lpstr>Presentación de PowerPoint</vt:lpstr>
      <vt:lpstr>Nuestro compromiso  con la legalidad 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CARACTERISTICAS DEL UNIVEROS</dc:title>
  <dc:creator>JESSICA CARREON</dc:creator>
  <cp:lastModifiedBy>JESSICA CARREON</cp:lastModifiedBy>
  <cp:revision>11</cp:revision>
  <dcterms:created xsi:type="dcterms:W3CDTF">2020-06-03T13:03:42Z</dcterms:created>
  <dcterms:modified xsi:type="dcterms:W3CDTF">2020-06-03T19:15:56Z</dcterms:modified>
</cp:coreProperties>
</file>