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8504238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96"/>
      </p:cViewPr>
      <p:guideLst>
        <p:guide orient="horz" pos="2160"/>
        <p:guide pos="2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37818" y="2130426"/>
            <a:ext cx="722860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75636" y="3886200"/>
            <a:ext cx="595296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716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733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165572" y="274639"/>
            <a:ext cx="1913454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25212" y="274639"/>
            <a:ext cx="559862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26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331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776" y="4406901"/>
            <a:ext cx="722860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71776" y="2906713"/>
            <a:ext cx="722860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357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5212" y="1600201"/>
            <a:ext cx="37560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22988" y="1600201"/>
            <a:ext cx="37560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398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25212" y="1535113"/>
            <a:ext cx="375751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5212" y="2174875"/>
            <a:ext cx="375751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320035" y="1535113"/>
            <a:ext cx="37589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320035" y="2174875"/>
            <a:ext cx="37589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7878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037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5212" y="273050"/>
            <a:ext cx="27978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24921" y="273051"/>
            <a:ext cx="47541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25212" y="1435101"/>
            <a:ext cx="27978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59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66890" y="4800600"/>
            <a:ext cx="510254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666890" y="612775"/>
            <a:ext cx="510254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66890" y="5367338"/>
            <a:ext cx="510254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417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25212" y="274638"/>
            <a:ext cx="765381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25212" y="1600201"/>
            <a:ext cx="765381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25212" y="6356351"/>
            <a:ext cx="1984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40D72-042E-408D-AF6D-1A9F0A873DAF}" type="datetimeFigureOut">
              <a:rPr lang="es-MX" smtClean="0"/>
              <a:t>02/06/2020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905615" y="6356351"/>
            <a:ext cx="2693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094704" y="6356351"/>
            <a:ext cx="1984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0F176-0D3C-45A2-BF71-0CAC8E51338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416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url=https%3A%2F%2Fwww.teacherspayteachers.com%2FProduct%2FDE-LOS-CAUDILLOS-A-LAS-INSTITUCIONES-3162643&amp;psig=AOvVaw02eUW-NgOc_iHUjb0Psn11&amp;ust=1591167379498000&amp;source=images&amp;cd=vfe&amp;ved=0CAIQjRxqFwoTCKCSyMXG4ukCFQAAAAAdAAAAABA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google.com/url?sa=i&amp;url=https://colegioangeluz.com/&amp;psig=AOvVaw2FAdlCyHRDttMEzwx8Vnff&amp;ust=1590450420285000&amp;source=images&amp;cd=vfe&amp;ved=0CAIQjRxqFwoTCJDt4NPXzekCFQAAAAAdAAAAABAD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google.com/url?sa=i&amp;url=http%3A%2F%2Fcidac.org%2Fcual-es-el-problema-12%2F&amp;psig=AOvVaw2EPEZR9ZYHquV3f6I9D2Qn&amp;ust=1591192938507000&amp;source=images&amp;cd=vfe&amp;ved=0CAIQjRxqFwoTCKjQkuml4-kCFQAAAAAdAAAAABA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url=http%3A%2F%2Fcarlaycaro.blogspot.com%2F2010%2F05%2Fprueba.html&amp;psig=AOvVaw02eUW-NgOc_iHUjb0Psn11&amp;ust=1591167379498000&amp;source=images&amp;cd=vfe&amp;ved=0CAIQjRxqFwoTCKCSyMXG4ukCFQAAAAAdAAAAABA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url=http%3A%2F%2Fvertienteglobal.com%2F%3Fp%3D110086&amp;psig=AOvVaw3XAcirNGnu3x8vsZHO0hjv&amp;ust=1591167902960000&amp;source=images&amp;cd=vfe&amp;ved=0CAIQjRxqFwoTCLDT7cLI4ukCFQAAAAAdAAAAAB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/url?sa=i&amp;url=https%3A%2F%2Fes.blastingnews.com%2Fpolitica%2F2018%2F03%2Fpartidos-politicos-de-donde-proviene-el-dinero-para-sus-campanas-electorales-002404717.html&amp;psig=AOvVaw3PBY7Kh6EjePXAE7IDSA-3&amp;ust=1591192489621000&amp;source=images&amp;cd=vfe&amp;ved=0CAIQjRxqFwoTCIjjy46k4-kCFQAAAAAdAAAAABA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google.com/url?sa=i&amp;url=https%3A%2F%2Fes.wikipedia.org%2Fwiki%2FPartido_Nacional_Revolucionario&amp;psig=AOvVaw0QXNvss2kEk033z30V6qZw&amp;ust=1591168273002000&amp;source=images&amp;cd=vfe&amp;ved=0CAIQjRxqFwoTCMi5xfjJ4ukCFQAAAAAdAAAAABAJ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om/url?sa=i&amp;url=https%3A%2F%2Fes.wikipedia.org%2Fwiki%2FPartido_de_la_Revoluci%25C3%25B3n_Mexicana&amp;psig=AOvVaw0HpAm8Wuf4n1SSybMvKElD&amp;ust=1591168816187000&amp;source=images&amp;cd=vfe&amp;ved=0CAIQjRxqFwoTCLDdkvLL4ukCFQAAAAAdAAAAABA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com/url?sa=i&amp;url=http%3A%2F%2Fwww.columnainformativa.com%2F2014%2F07%2Faroche-y-asociados-embargan-al-prioax-4-millones-de-pesos%2F&amp;psig=AOvVaw2FVO8J9wPLEe2UJKyXxh3D&amp;ust=1591168949706000&amp;source=images&amp;cd=vfe&amp;ved=0CAIQjRxqFwoTCKjN8bHM4ukCFQAAAAAdAAAAABA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com/url?sa=i&amp;url=http%3A%2F%2Fwww.columnainformativa.com%2F2014%2F07%2Faroche-y-asociados-embargan-al-prioax-4-millones-de-pesos%2F&amp;psig=AOvVaw2FVO8J9wPLEe2UJKyXxh3D&amp;ust=1591168949706000&amp;source=images&amp;cd=vfe&amp;ved=0CAIQjRxqFwoTCKjN8bHM4ukCFQAAAAAdAAAAABA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google.com/url?sa=i&amp;url=https%3A%2F%2Fes.m.wikipedia.org%2Fwiki%2FArchivo%3APAN_logo_(Mexico).svg&amp;psig=AOvVaw3jWWtdSgAOC9NSzRTUuQi9&amp;ust=1591193109205000&amp;source=images&amp;cd=vfe&amp;ved=0CAIQjRxqFwoTCPigvbWm4-kCFQAAAAAdAAAAABAJ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DE LOS CAUDILLOS A LAS INSTITUCIONES by Editorial MD | Tp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30" y="200362"/>
            <a:ext cx="6023835" cy="664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 descr="Colegio Angeluz – Colegio en Matamoros">
            <a:hlinkClick r:id="rId4" tgtFrame="&quot;_blank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518" y="5751872"/>
            <a:ext cx="2575719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4151148" y="6172200"/>
            <a:ext cx="177736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276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19" y="2156618"/>
            <a:ext cx="39793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Y el </a:t>
            </a:r>
            <a:r>
              <a:rPr lang="en-US" sz="4000" dirty="0" err="1" smtClean="0"/>
              <a:t>Partido</a:t>
            </a:r>
            <a:r>
              <a:rPr lang="en-US" sz="4000" dirty="0" smtClean="0"/>
              <a:t> </a:t>
            </a:r>
            <a:r>
              <a:rPr lang="en-US" sz="4000" dirty="0" err="1" smtClean="0"/>
              <a:t>Comunista</a:t>
            </a:r>
            <a:r>
              <a:rPr lang="en-US" sz="4000" dirty="0" smtClean="0"/>
              <a:t> </a:t>
            </a:r>
            <a:r>
              <a:rPr lang="en-US" sz="4000" dirty="0" err="1" smtClean="0"/>
              <a:t>Mexicano</a:t>
            </a:r>
            <a:r>
              <a:rPr lang="en-US" sz="4000" dirty="0" smtClean="0"/>
              <a:t> </a:t>
            </a:r>
            <a:r>
              <a:rPr lang="en-US" sz="4000" dirty="0" err="1" smtClean="0"/>
              <a:t>fundado</a:t>
            </a:r>
            <a:r>
              <a:rPr lang="en-US" sz="4000" dirty="0" smtClean="0"/>
              <a:t> en 1919 (PCM)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image44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0719" y="2593258"/>
            <a:ext cx="3267074" cy="334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03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9719" y="673074"/>
            <a:ext cx="7653814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 1977 Jesus Reyes </a:t>
            </a:r>
            <a:r>
              <a:rPr lang="en-US" dirty="0" err="1" smtClean="0"/>
              <a:t>Heroles</a:t>
            </a:r>
            <a:r>
              <a:rPr lang="en-US" dirty="0" smtClean="0"/>
              <a:t>, </a:t>
            </a:r>
            <a:r>
              <a:rPr lang="en-US" dirty="0" err="1" smtClean="0"/>
              <a:t>secretario</a:t>
            </a:r>
            <a:r>
              <a:rPr lang="en-US" dirty="0" smtClean="0"/>
              <a:t> de </a:t>
            </a:r>
            <a:r>
              <a:rPr lang="en-US" dirty="0" err="1" smtClean="0"/>
              <a:t>Gorbernación</a:t>
            </a:r>
            <a:r>
              <a:rPr lang="en-US" dirty="0" smtClean="0"/>
              <a:t>, </a:t>
            </a:r>
            <a:r>
              <a:rPr lang="en-US" dirty="0" err="1" smtClean="0"/>
              <a:t>impulsó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reforma</a:t>
            </a:r>
            <a:r>
              <a:rPr lang="en-US" dirty="0" smtClean="0"/>
              <a:t> electoral a fin de </a:t>
            </a:r>
            <a:r>
              <a:rPr lang="en-US" dirty="0" err="1" smtClean="0"/>
              <a:t>permitir</a:t>
            </a:r>
            <a:r>
              <a:rPr lang="en-US" dirty="0" smtClean="0"/>
              <a:t> a los </a:t>
            </a:r>
            <a:r>
              <a:rPr lang="en-US" dirty="0" err="1" smtClean="0"/>
              <a:t>partidos</a:t>
            </a:r>
            <a:r>
              <a:rPr lang="en-US" dirty="0" smtClean="0"/>
              <a:t> de </a:t>
            </a:r>
            <a:r>
              <a:rPr lang="en-US" dirty="0" err="1" smtClean="0"/>
              <a:t>oposicion</a:t>
            </a:r>
            <a:r>
              <a:rPr lang="en-US" dirty="0" smtClean="0"/>
              <a:t> </a:t>
            </a:r>
            <a:r>
              <a:rPr lang="en-US" dirty="0" err="1" smtClean="0"/>
              <a:t>participar</a:t>
            </a:r>
            <a:r>
              <a:rPr lang="en-US" dirty="0" smtClean="0"/>
              <a:t> con mayor </a:t>
            </a:r>
            <a:r>
              <a:rPr lang="en-US" dirty="0" err="1" smtClean="0"/>
              <a:t>libertad</a:t>
            </a:r>
            <a:r>
              <a:rPr lang="en-US" dirty="0" smtClean="0"/>
              <a:t> en los </a:t>
            </a:r>
            <a:r>
              <a:rPr lang="en-US" dirty="0" err="1" smtClean="0"/>
              <a:t>procesos</a:t>
            </a:r>
            <a:r>
              <a:rPr lang="en-US" dirty="0" smtClean="0"/>
              <a:t> </a:t>
            </a:r>
            <a:r>
              <a:rPr lang="en-US" dirty="0" err="1" smtClean="0"/>
              <a:t>electorales</a:t>
            </a:r>
            <a:r>
              <a:rPr lang="en-US" dirty="0" smtClean="0"/>
              <a:t>.</a:t>
            </a:r>
            <a:endParaRPr lang="es-MX" dirty="0"/>
          </a:p>
        </p:txBody>
      </p:sp>
      <p:pic>
        <p:nvPicPr>
          <p:cNvPr id="9218" name="Picture 2" descr="Cuál es el problema? (1/2) - CIDAC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120" y="3810000"/>
            <a:ext cx="4648200" cy="27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06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319" y="456202"/>
            <a:ext cx="7653814" cy="2209799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Después de la revolución mexicana muchos caudillos intentaron llegar a la presidencia</a:t>
            </a:r>
            <a:endParaRPr lang="es-MX" dirty="0"/>
          </a:p>
        </p:txBody>
      </p:sp>
      <p:pic>
        <p:nvPicPr>
          <p:cNvPr id="2050" name="Picture 2" descr="Carla&amp;Caro: LOS DE ABAJO: UN CUADRO REALISTA ACERCA DE UNA GUERRA ..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519" y="2133600"/>
            <a:ext cx="6175434" cy="4187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45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elebran en México el 101 aniversario de la Constitución de 1917 ..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53759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61536" y="151179"/>
            <a:ext cx="821451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bg1"/>
                </a:solidFill>
                <a:latin typeface="Century Gothic" pitchFamily="34" charset="0"/>
              </a:rPr>
              <a:t>La constitución de 1917 marcó el final de la revolución mexicana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800" b="1" dirty="0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Century Gothic" pitchFamily="34" charset="0"/>
              </a:rPr>
              <a:t>Los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itchFamily="34" charset="0"/>
              </a:rPr>
              <a:t>siguientes</a:t>
            </a:r>
            <a:r>
              <a:rPr lang="en-US" sz="2800" b="1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entury Gothic" pitchFamily="34" charset="0"/>
              </a:rPr>
              <a:t>P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itchFamily="34" charset="0"/>
              </a:rPr>
              <a:t>residentes</a:t>
            </a:r>
            <a:r>
              <a:rPr lang="en-US" sz="2800" b="1" dirty="0" smtClean="0">
                <a:solidFill>
                  <a:schemeClr val="bg1"/>
                </a:solidFill>
                <a:latin typeface="Century Gothic" pitchFamily="34" charset="0"/>
              </a:rPr>
              <a:t> se </a:t>
            </a:r>
            <a:r>
              <a:rPr lang="en-US" sz="2800" b="1" dirty="0" err="1" smtClean="0">
                <a:solidFill>
                  <a:schemeClr val="bg1"/>
                </a:solidFill>
                <a:latin typeface="Century Gothic" pitchFamily="34" charset="0"/>
              </a:rPr>
              <a:t>encargaron</a:t>
            </a:r>
            <a:r>
              <a:rPr lang="en-US" sz="2800" b="1" dirty="0" smtClean="0">
                <a:solidFill>
                  <a:schemeClr val="bg1"/>
                </a:solidFill>
                <a:latin typeface="Century Gothic" pitchFamily="34" charset="0"/>
              </a:rPr>
              <a:t> de:</a:t>
            </a:r>
            <a:endParaRPr lang="es-MX" sz="28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s-MX" sz="28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bg1"/>
                </a:solidFill>
                <a:latin typeface="Century Gothic" pitchFamily="34" charset="0"/>
              </a:rPr>
              <a:t>Venustiano Carranza: Combatir opositores, Crisis económica</a:t>
            </a:r>
          </a:p>
          <a:p>
            <a:pPr marL="285750" indent="-285750">
              <a:buFont typeface="Arial" pitchFamily="34" charset="0"/>
              <a:buChar char="•"/>
            </a:pPr>
            <a:endParaRPr lang="es-MX" sz="28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bg1"/>
                </a:solidFill>
                <a:latin typeface="Century Gothic" pitchFamily="34" charset="0"/>
              </a:rPr>
              <a:t>Adolfo de la Huerta: Pacificar el país</a:t>
            </a:r>
          </a:p>
          <a:p>
            <a:pPr marL="285750" indent="-285750">
              <a:buFont typeface="Arial" pitchFamily="34" charset="0"/>
              <a:buChar char="•"/>
            </a:pPr>
            <a:endParaRPr lang="es-MX" sz="28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bg1"/>
                </a:solidFill>
                <a:latin typeface="Century Gothic" pitchFamily="34" charset="0"/>
              </a:rPr>
              <a:t>Álvaro Obregón: Reparto Agrario, apoyo a obreros y campesinos, Fundo la SEP</a:t>
            </a:r>
          </a:p>
          <a:p>
            <a:pPr marL="285750" indent="-285750">
              <a:buFont typeface="Arial" pitchFamily="34" charset="0"/>
              <a:buChar char="•"/>
            </a:pPr>
            <a:endParaRPr lang="es-MX" sz="2800" b="1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MX" sz="2800" b="1" dirty="0" smtClean="0">
                <a:solidFill>
                  <a:schemeClr val="bg1"/>
                </a:solidFill>
                <a:latin typeface="Century Gothic" pitchFamily="34" charset="0"/>
              </a:rPr>
              <a:t>Plutarco Elías calles: Creó el Banco Nacional de México. </a:t>
            </a:r>
            <a:endParaRPr lang="es-MX" sz="28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05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 </a:t>
            </a:r>
            <a:r>
              <a:rPr lang="en-US" dirty="0" err="1" smtClean="0"/>
              <a:t>partido</a:t>
            </a:r>
            <a:r>
              <a:rPr lang="en-US" dirty="0" smtClean="0"/>
              <a:t> </a:t>
            </a:r>
            <a:r>
              <a:rPr lang="en-US" dirty="0" err="1" smtClean="0"/>
              <a:t>plítico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organización</a:t>
            </a:r>
            <a:r>
              <a:rPr lang="en-US" dirty="0" smtClean="0"/>
              <a:t> social </a:t>
            </a:r>
            <a:r>
              <a:rPr lang="en-US" dirty="0" err="1" smtClean="0"/>
              <a:t>integrada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ciudadanos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comparten</a:t>
            </a:r>
            <a:r>
              <a:rPr lang="en-US" dirty="0" smtClean="0"/>
              <a:t> ideas y </a:t>
            </a:r>
            <a:r>
              <a:rPr lang="en-US" dirty="0" err="1" smtClean="0"/>
              <a:t>principios</a:t>
            </a:r>
            <a:r>
              <a:rPr lang="en-US" dirty="0" smtClean="0"/>
              <a:t> con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participan</a:t>
            </a:r>
            <a:r>
              <a:rPr lang="en-US" dirty="0" smtClean="0"/>
              <a:t> en la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sociedad</a:t>
            </a:r>
            <a:r>
              <a:rPr lang="en-US" dirty="0" smtClean="0"/>
              <a:t> a la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aspiran</a:t>
            </a:r>
            <a:r>
              <a:rPr lang="en-US" dirty="0" smtClean="0"/>
              <a:t> a </a:t>
            </a:r>
            <a:r>
              <a:rPr lang="en-US" dirty="0" err="1" smtClean="0"/>
              <a:t>gorbernar</a:t>
            </a:r>
            <a:endParaRPr lang="es-MX" dirty="0"/>
          </a:p>
        </p:txBody>
      </p:sp>
      <p:pic>
        <p:nvPicPr>
          <p:cNvPr id="7170" name="Picture 2" descr="Partidos políticos: ¿De dónde proviene el dinero para sus campañas ..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719" y="4068097"/>
            <a:ext cx="4233333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182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5212" y="1600201"/>
            <a:ext cx="51223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Plutarco</a:t>
            </a:r>
            <a:r>
              <a:rPr lang="en-US" dirty="0" smtClean="0"/>
              <a:t> </a:t>
            </a:r>
            <a:r>
              <a:rPr lang="en-US" dirty="0" err="1" smtClean="0"/>
              <a:t>Elías</a:t>
            </a:r>
            <a:r>
              <a:rPr lang="en-US" dirty="0" smtClean="0"/>
              <a:t> Calles </a:t>
            </a:r>
            <a:r>
              <a:rPr lang="en-US" dirty="0" err="1" smtClean="0"/>
              <a:t>propuso</a:t>
            </a:r>
            <a:r>
              <a:rPr lang="en-US" dirty="0" smtClean="0"/>
              <a:t> </a:t>
            </a:r>
            <a:r>
              <a:rPr lang="en-US" dirty="0" err="1" smtClean="0"/>
              <a:t>crear</a:t>
            </a:r>
            <a:r>
              <a:rPr lang="en-US" dirty="0" smtClean="0"/>
              <a:t> un </a:t>
            </a:r>
            <a:r>
              <a:rPr lang="en-US" dirty="0" err="1" smtClean="0"/>
              <a:t>nuevo</a:t>
            </a:r>
            <a:r>
              <a:rPr lang="en-US" dirty="0" smtClean="0"/>
              <a:t> </a:t>
            </a:r>
            <a:r>
              <a:rPr lang="en-US" dirty="0" err="1" smtClean="0"/>
              <a:t>Partido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Partido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r>
              <a:rPr lang="en-US" dirty="0" smtClean="0"/>
              <a:t> </a:t>
            </a:r>
            <a:r>
              <a:rPr lang="en-US" dirty="0" err="1" smtClean="0"/>
              <a:t>Revolucionario</a:t>
            </a:r>
            <a:r>
              <a:rPr lang="en-US" dirty="0" smtClean="0"/>
              <a:t> (PNR)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Se </a:t>
            </a:r>
            <a:r>
              <a:rPr lang="en-US" dirty="0" err="1" smtClean="0"/>
              <a:t>dundó</a:t>
            </a:r>
            <a:r>
              <a:rPr lang="en-US" dirty="0" smtClean="0"/>
              <a:t> en 1929</a:t>
            </a:r>
          </a:p>
        </p:txBody>
      </p:sp>
      <p:pic>
        <p:nvPicPr>
          <p:cNvPr id="4098" name="Picture 2" descr="Partido Nacional Revolucionario - Wikipedia, la enciclopedia libr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919" y="3124200"/>
            <a:ext cx="3047999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5212" y="1600201"/>
            <a:ext cx="3826907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 1938 el </a:t>
            </a:r>
            <a:r>
              <a:rPr lang="en-US" dirty="0" err="1" smtClean="0"/>
              <a:t>partido</a:t>
            </a:r>
            <a:r>
              <a:rPr lang="en-US" dirty="0" smtClean="0"/>
              <a:t> se </a:t>
            </a:r>
            <a:r>
              <a:rPr lang="en-US" dirty="0" err="1" smtClean="0"/>
              <a:t>reformó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cuatro</a:t>
            </a:r>
            <a:r>
              <a:rPr lang="en-US" dirty="0" smtClean="0"/>
              <a:t> </a:t>
            </a:r>
            <a:r>
              <a:rPr lang="en-US" dirty="0" err="1" smtClean="0"/>
              <a:t>sectores</a:t>
            </a:r>
            <a:r>
              <a:rPr lang="en-US" dirty="0" smtClean="0"/>
              <a:t> </a:t>
            </a:r>
            <a:r>
              <a:rPr lang="en-US" dirty="0" err="1" smtClean="0"/>
              <a:t>sociales</a:t>
            </a:r>
            <a:r>
              <a:rPr lang="en-US" dirty="0" smtClean="0"/>
              <a:t> (</a:t>
            </a:r>
            <a:r>
              <a:rPr lang="en-US" dirty="0" err="1" smtClean="0"/>
              <a:t>obreros</a:t>
            </a:r>
            <a:r>
              <a:rPr lang="en-US" dirty="0" smtClean="0"/>
              <a:t>, </a:t>
            </a:r>
            <a:r>
              <a:rPr lang="en-US" dirty="0" err="1" smtClean="0"/>
              <a:t>campesino</a:t>
            </a:r>
            <a:r>
              <a:rPr lang="en-US" dirty="0" smtClean="0"/>
              <a:t>, popular y </a:t>
            </a:r>
            <a:r>
              <a:rPr lang="en-US" dirty="0" err="1" smtClean="0"/>
              <a:t>militar</a:t>
            </a:r>
            <a:r>
              <a:rPr lang="en-US" dirty="0" smtClean="0"/>
              <a:t>) y se </a:t>
            </a:r>
            <a:r>
              <a:rPr lang="en-US" dirty="0" err="1" smtClean="0"/>
              <a:t>llamó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artido</a:t>
            </a:r>
            <a:r>
              <a:rPr lang="en-US" dirty="0" smtClean="0"/>
              <a:t> de la </a:t>
            </a:r>
            <a:r>
              <a:rPr lang="en-US" dirty="0" err="1" smtClean="0"/>
              <a:t>Revolución</a:t>
            </a:r>
            <a:r>
              <a:rPr lang="en-US" dirty="0" smtClean="0"/>
              <a:t> Mexicana </a:t>
            </a:r>
            <a:endParaRPr lang="es-MX" dirty="0"/>
          </a:p>
        </p:txBody>
      </p:sp>
      <p:pic>
        <p:nvPicPr>
          <p:cNvPr id="5122" name="Picture 2" descr="Partido de la Revolución Mexicana - Wikipedia, la enciclopedia libr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519" y="19812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59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roche y asociados embargan al Prioax 4 millones de pesos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606" y="2600845"/>
            <a:ext cx="4039324" cy="403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19" y="2608219"/>
            <a:ext cx="39793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En 1946 </a:t>
            </a:r>
            <a:r>
              <a:rPr lang="en-US" dirty="0" err="1" smtClean="0"/>
              <a:t>tuvo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trasnsofmación</a:t>
            </a:r>
            <a:r>
              <a:rPr lang="en-US" dirty="0" smtClean="0"/>
              <a:t> y </a:t>
            </a:r>
            <a:r>
              <a:rPr lang="en-US" dirty="0" err="1" smtClean="0"/>
              <a:t>adoptó</a:t>
            </a:r>
            <a:r>
              <a:rPr lang="en-US" dirty="0" smtClean="0"/>
              <a:t> el </a:t>
            </a:r>
            <a:r>
              <a:rPr lang="en-US" dirty="0" err="1" smtClean="0"/>
              <a:t>nombre</a:t>
            </a:r>
            <a:r>
              <a:rPr lang="en-US" dirty="0" smtClean="0"/>
              <a:t> de </a:t>
            </a:r>
            <a:r>
              <a:rPr lang="en-US" dirty="0" err="1"/>
              <a:t>P</a:t>
            </a:r>
            <a:r>
              <a:rPr lang="en-US" dirty="0" err="1" smtClean="0"/>
              <a:t>artido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evolucionario</a:t>
            </a:r>
            <a:r>
              <a:rPr lang="en-US" dirty="0" smtClean="0"/>
              <a:t> </a:t>
            </a:r>
            <a:r>
              <a:rPr lang="en-US" dirty="0" err="1" smtClean="0"/>
              <a:t>Institucional</a:t>
            </a:r>
            <a:r>
              <a:rPr lang="en-US" dirty="0" smtClean="0"/>
              <a:t> PRI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21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roche y asociados embargan al Prioax 4 millones de pesos.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606" y="2600845"/>
            <a:ext cx="4039324" cy="4031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19" y="2608219"/>
            <a:ext cx="39793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En 1946 </a:t>
            </a:r>
            <a:r>
              <a:rPr lang="en-US" dirty="0" err="1" smtClean="0"/>
              <a:t>tuvo</a:t>
            </a:r>
            <a:r>
              <a:rPr lang="en-US" dirty="0" smtClean="0"/>
              <a:t> </a:t>
            </a:r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trasnsofmación</a:t>
            </a:r>
            <a:r>
              <a:rPr lang="en-US" dirty="0" smtClean="0"/>
              <a:t> y </a:t>
            </a:r>
            <a:r>
              <a:rPr lang="en-US" dirty="0" err="1" smtClean="0"/>
              <a:t>adoptó</a:t>
            </a:r>
            <a:r>
              <a:rPr lang="en-US" dirty="0" smtClean="0"/>
              <a:t> el </a:t>
            </a:r>
            <a:r>
              <a:rPr lang="en-US" dirty="0" err="1" smtClean="0"/>
              <a:t>nombre</a:t>
            </a:r>
            <a:r>
              <a:rPr lang="en-US" dirty="0" smtClean="0"/>
              <a:t> de </a:t>
            </a:r>
            <a:r>
              <a:rPr lang="en-US" dirty="0" err="1"/>
              <a:t>P</a:t>
            </a:r>
            <a:r>
              <a:rPr lang="en-US" dirty="0" err="1" smtClean="0"/>
              <a:t>artido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evolucionario</a:t>
            </a:r>
            <a:r>
              <a:rPr lang="en-US" dirty="0" smtClean="0"/>
              <a:t> </a:t>
            </a:r>
            <a:r>
              <a:rPr lang="en-US" dirty="0" err="1" smtClean="0"/>
              <a:t>Institucional</a:t>
            </a:r>
            <a:r>
              <a:rPr lang="en-US" dirty="0" smtClean="0"/>
              <a:t> PRI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surgimiento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19" y="2133600"/>
            <a:ext cx="397930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Hubo</a:t>
            </a:r>
            <a:r>
              <a:rPr lang="en-US" dirty="0" smtClean="0"/>
              <a:t> </a:t>
            </a:r>
            <a:r>
              <a:rPr lang="en-US" dirty="0" err="1" smtClean="0"/>
              <a:t>otros</a:t>
            </a:r>
            <a:r>
              <a:rPr lang="en-US" dirty="0"/>
              <a:t> </a:t>
            </a:r>
            <a:r>
              <a:rPr lang="en-US" dirty="0" err="1" smtClean="0"/>
              <a:t>partidos</a:t>
            </a:r>
            <a:r>
              <a:rPr lang="en-US" dirty="0" smtClean="0"/>
              <a:t> de </a:t>
            </a:r>
            <a:r>
              <a:rPr lang="en-US" dirty="0" err="1" smtClean="0"/>
              <a:t>oposición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el </a:t>
            </a:r>
            <a:r>
              <a:rPr lang="en-US" dirty="0" err="1" smtClean="0"/>
              <a:t>Partido</a:t>
            </a:r>
            <a:r>
              <a:rPr lang="en-US" dirty="0" smtClean="0"/>
              <a:t> </a:t>
            </a:r>
            <a:r>
              <a:rPr lang="en-US" dirty="0" err="1" smtClean="0"/>
              <a:t>Acción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r>
              <a:rPr lang="en-US" dirty="0" smtClean="0"/>
              <a:t> (PAN) </a:t>
            </a:r>
          </a:p>
          <a:p>
            <a:pPr marL="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undado</a:t>
            </a:r>
            <a:r>
              <a:rPr lang="en-US" dirty="0" smtClean="0"/>
              <a:t> en 1939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abogado</a:t>
            </a:r>
            <a:r>
              <a:rPr lang="en-US" dirty="0" smtClean="0"/>
              <a:t> Manuel </a:t>
            </a:r>
            <a:r>
              <a:rPr lang="en-US" dirty="0" err="1" smtClean="0"/>
              <a:t>López</a:t>
            </a:r>
            <a:r>
              <a:rPr lang="en-US" dirty="0" smtClean="0"/>
              <a:t> </a:t>
            </a:r>
            <a:r>
              <a:rPr lang="en-US" dirty="0" err="1" smtClean="0"/>
              <a:t>Morín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266" name="Picture 2" descr="Archivo:PAN logo (Mexico).svg - Wikipedia, la enciclopedia libr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319" y="2514600"/>
            <a:ext cx="3124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277</Words>
  <Application>Microsoft Office PowerPoint</Application>
  <PresentationFormat>Personalizado</PresentationFormat>
  <Paragraphs>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Presentación de PowerPoint</vt:lpstr>
      <vt:lpstr>El surgimiento de nuevos partidos </vt:lpstr>
      <vt:lpstr>El surgimiento de nuevos partidos </vt:lpstr>
      <vt:lpstr>El surgimiento de nuevos partidos </vt:lpstr>
      <vt:lpstr>El surgimiento de nuevos partidos </vt:lpstr>
      <vt:lpstr>El surgimiento de nuevos partidos </vt:lpstr>
      <vt:lpstr>El surgimiento de nuevos partidos </vt:lpstr>
      <vt:lpstr>El surgimiento de nuevos partidos 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JESSICA CARREON</dc:creator>
  <cp:lastModifiedBy>JESSICA CARREON</cp:lastModifiedBy>
  <cp:revision>6</cp:revision>
  <dcterms:created xsi:type="dcterms:W3CDTF">2020-06-02T06:52:52Z</dcterms:created>
  <dcterms:modified xsi:type="dcterms:W3CDTF">2020-06-02T14:27:27Z</dcterms:modified>
</cp:coreProperties>
</file>